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3.xml" ContentType="application/vnd.openxmlformats-officedocument.them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3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4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5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6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4"/>
  </p:notesMasterIdLst>
  <p:sldIdLst>
    <p:sldId id="260" r:id="rId3"/>
    <p:sldId id="262" r:id="rId4"/>
    <p:sldId id="263" r:id="rId5"/>
    <p:sldId id="264" r:id="rId6"/>
    <p:sldId id="265" r:id="rId7"/>
    <p:sldId id="281" r:id="rId8"/>
    <p:sldId id="282" r:id="rId9"/>
    <p:sldId id="283" r:id="rId10"/>
    <p:sldId id="284" r:id="rId11"/>
    <p:sldId id="285" r:id="rId12"/>
    <p:sldId id="271" r:id="rId13"/>
    <p:sldId id="272" r:id="rId14"/>
    <p:sldId id="286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6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4.png"/><Relationship Id="rId5" Type="http://schemas.openxmlformats.org/officeDocument/2006/relationships/tags" Target="../tags/tag2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10" Type="http://schemas.openxmlformats.org/officeDocument/2006/relationships/image" Target="../media/image7.png"/><Relationship Id="rId4" Type="http://schemas.openxmlformats.org/officeDocument/2006/relationships/tags" Target="../tags/tag31.xml"/><Relationship Id="rId9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9.png"/><Relationship Id="rId5" Type="http://schemas.openxmlformats.org/officeDocument/2006/relationships/tags" Target="../tags/tag69.xml"/><Relationship Id="rId10" Type="http://schemas.openxmlformats.org/officeDocument/2006/relationships/image" Target="../media/image8.png"/><Relationship Id="rId4" Type="http://schemas.openxmlformats.org/officeDocument/2006/relationships/tags" Target="../tags/tag68.xml"/><Relationship Id="rId9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背景.png背景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元素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45630" y="726"/>
            <a:ext cx="5245735" cy="6857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68680" y="2225675"/>
            <a:ext cx="6633896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zh-CN" altLang="en-US" sz="8000" i="0" u="none" strike="noStrike" cap="none" spc="0" normalizeH="0" baseline="0" dirty="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fontAlgn="auto">
              <a:lnSpc>
                <a:spcPct val="92000"/>
              </a:lnSpc>
              <a:buClrTx/>
              <a:buSzTx/>
              <a:buFontTx/>
            </a:pPr>
            <a:r>
              <a:rPr lang="zh-CN" altLang="en-US" dirty="0"/>
              <a:t>单击编辑母版标题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背景.png背景"/>
          <p:cNvPicPr/>
          <p:nvPr userDrawn="1">
            <p:custDataLst>
              <p:tags r:id="rId1"/>
            </p:custDataLst>
          </p:nvPr>
        </p:nvPicPr>
        <p:blipFill>
          <a:blip r:embed="rId11"/>
          <a:srcRect t="3852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1" name="图片 10" descr="/Users/wangweisen/Desktop/空间.png空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0" y="2349501"/>
            <a:ext cx="4219125" cy="4508499"/>
          </a:xfrm>
          <a:prstGeom prst="rect">
            <a:avLst/>
          </a:prstGeom>
        </p:spPr>
      </p:pic>
      <p:pic>
        <p:nvPicPr>
          <p:cNvPr id="12" name="图片 11" descr="/Users/wangweisen/Desktop/星辰.png星辰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10370421" y="0"/>
            <a:ext cx="1821579" cy="25187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312335" y="834030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3" name="直接连接符 12"/>
          <p:cNvCxnSpPr/>
          <p:nvPr userDrawn="1">
            <p:custDataLst>
              <p:tags r:id="rId8"/>
            </p:custDataLst>
          </p:nvPr>
        </p:nvCxnSpPr>
        <p:spPr>
          <a:xfrm>
            <a:off x="5374588" y="2266919"/>
            <a:ext cx="3174095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5312335" y="2266919"/>
            <a:ext cx="651201" cy="0"/>
          </a:xfrm>
          <a:prstGeom prst="line">
            <a:avLst/>
          </a:prstGeom>
          <a:ln w="889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5" y="365"/>
            <a:ext cx="12191930" cy="6857588"/>
          </a:xfrm>
          <a:prstGeom prst="rect">
            <a:avLst/>
          </a:prstGeom>
        </p:spPr>
      </p:pic>
      <p:pic>
        <p:nvPicPr>
          <p:cNvPr id="10" name="图片 9" descr="/Users/wangweisen/Desktop/xingqiu.pngxingqiu"/>
          <p:cNvPicPr/>
          <p:nvPr userDrawn="1"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6836467" y="728365"/>
            <a:ext cx="5355520" cy="5398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4000" y="3350509"/>
            <a:ext cx="5541034" cy="1152000"/>
          </a:xfrm>
        </p:spPr>
        <p:txBody>
          <a:bodyPr wrap="squar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54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编辑母版标题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524000" y="1089257"/>
            <a:ext cx="5541034" cy="2200052"/>
          </a:xfrm>
        </p:spPr>
        <p:txBody>
          <a:bodyPr wrap="squar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0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48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132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4800" y="1228725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4800" y="1859078"/>
            <a:ext cx="5157787" cy="43305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311612" y="122872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311612" y="1859078"/>
            <a:ext cx="5183188" cy="43305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ctr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4799" y="360000"/>
            <a:ext cx="10802402" cy="58176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4798" y="1228725"/>
            <a:ext cx="10811401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背景"/>
          <p:cNvPicPr/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3" name="图片 12" descr="/Users/wangweisen/Desktop/星期.png星期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0" y="0"/>
            <a:ext cx="1970612" cy="1726552"/>
          </a:xfrm>
          <a:prstGeom prst="rect">
            <a:avLst/>
          </a:prstGeom>
        </p:spPr>
      </p:pic>
      <p:pic>
        <p:nvPicPr>
          <p:cNvPr id="15" name="图片 14" descr="/Users/wangweisen/Desktop/飞向太空.png飞向太空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637189" y="2318944"/>
            <a:ext cx="5554811" cy="4539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72011" y="2263033"/>
            <a:ext cx="7892427" cy="2331934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8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2.xml"/><Relationship Id="rId16" Type="http://schemas.openxmlformats.org/officeDocument/2006/relationships/tags" Target="../tags/tag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5" y="47"/>
            <a:ext cx="12191930" cy="685790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799" y="1228725"/>
            <a:ext cx="10799999" cy="494887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799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2024/4/8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1598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tags" Target="../tags/tag121.xml"/><Relationship Id="rId18" Type="http://schemas.openxmlformats.org/officeDocument/2006/relationships/image" Target="../media/image18.jpe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tags" Target="../tags/tag120.xml"/><Relationship Id="rId17" Type="http://schemas.openxmlformats.org/officeDocument/2006/relationships/image" Target="../media/image17.jpeg"/><Relationship Id="rId2" Type="http://schemas.openxmlformats.org/officeDocument/2006/relationships/tags" Target="../tags/tag110.xml"/><Relationship Id="rId16" Type="http://schemas.openxmlformats.org/officeDocument/2006/relationships/notesSlide" Target="../notesSlides/notesSlide3.xml"/><Relationship Id="rId20" Type="http://schemas.openxmlformats.org/officeDocument/2006/relationships/image" Target="../media/image20.jpeg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5" Type="http://schemas.openxmlformats.org/officeDocument/2006/relationships/tags" Target="../tags/tag113.xml"/><Relationship Id="rId15" Type="http://schemas.openxmlformats.org/officeDocument/2006/relationships/slideLayout" Target="../slideLayouts/slideLayout17.xml"/><Relationship Id="rId10" Type="http://schemas.openxmlformats.org/officeDocument/2006/relationships/tags" Target="../tags/tag118.xml"/><Relationship Id="rId19" Type="http://schemas.openxmlformats.org/officeDocument/2006/relationships/image" Target="../media/image19.jpeg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tags" Target="../tags/tag1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20.jpeg"/><Relationship Id="rId5" Type="http://schemas.openxmlformats.org/officeDocument/2006/relationships/tags" Target="../tags/tag127.xml"/><Relationship Id="rId10" Type="http://schemas.openxmlformats.org/officeDocument/2006/relationships/image" Target="../media/image19.jpeg"/><Relationship Id="rId4" Type="http://schemas.openxmlformats.org/officeDocument/2006/relationships/tags" Target="../tags/tag126.xml"/><Relationship Id="rId9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image" Target="../media/image21.jpeg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134.xml"/><Relationship Id="rId10" Type="http://schemas.openxmlformats.org/officeDocument/2006/relationships/tags" Target="../tags/tag139.xml"/><Relationship Id="rId4" Type="http://schemas.openxmlformats.org/officeDocument/2006/relationships/tags" Target="../tags/tag133.xml"/><Relationship Id="rId9" Type="http://schemas.openxmlformats.org/officeDocument/2006/relationships/tags" Target="../tags/tag1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4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tags" Target="../tags/tag155.xml"/><Relationship Id="rId18" Type="http://schemas.openxmlformats.org/officeDocument/2006/relationships/image" Target="../media/image23.jpeg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image" Target="../media/image22.jpeg"/><Relationship Id="rId2" Type="http://schemas.openxmlformats.org/officeDocument/2006/relationships/tags" Target="../tags/tag144.xml"/><Relationship Id="rId16" Type="http://schemas.openxmlformats.org/officeDocument/2006/relationships/notesSlide" Target="../notesSlides/notesSlide5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5" Type="http://schemas.openxmlformats.org/officeDocument/2006/relationships/tags" Target="../tags/tag147.xml"/><Relationship Id="rId15" Type="http://schemas.openxmlformats.org/officeDocument/2006/relationships/slideLayout" Target="../slideLayouts/slideLayout17.xml"/><Relationship Id="rId10" Type="http://schemas.openxmlformats.org/officeDocument/2006/relationships/tags" Target="../tags/tag152.xml"/><Relationship Id="rId19" Type="http://schemas.openxmlformats.org/officeDocument/2006/relationships/image" Target="../media/image24.jpeg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25.jpe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4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18" Type="http://schemas.openxmlformats.org/officeDocument/2006/relationships/image" Target="../media/image27.jpe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image" Target="../media/image26.jpeg"/><Relationship Id="rId2" Type="http://schemas.openxmlformats.org/officeDocument/2006/relationships/tags" Target="../tags/tag172.xml"/><Relationship Id="rId16" Type="http://schemas.openxmlformats.org/officeDocument/2006/relationships/slideLayout" Target="../slideLayouts/slideLayout17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tags" Target="../tags/tag185.xml"/><Relationship Id="rId10" Type="http://schemas.openxmlformats.org/officeDocument/2006/relationships/tags" Target="../tags/tag180.xml"/><Relationship Id="rId19" Type="http://schemas.openxmlformats.org/officeDocument/2006/relationships/image" Target="../media/image28.jpeg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tags" Target="../tags/tag18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189.xml"/><Relationship Id="rId9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10.jpe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82.xml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18" Type="http://schemas.openxmlformats.org/officeDocument/2006/relationships/image" Target="../media/image12.jpe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89.xml"/><Relationship Id="rId16" Type="http://schemas.openxmlformats.org/officeDocument/2006/relationships/slideLayout" Target="../slideLayouts/slideLayout17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5" Type="http://schemas.openxmlformats.org/officeDocument/2006/relationships/tags" Target="../tags/tag92.xml"/><Relationship Id="rId15" Type="http://schemas.openxmlformats.org/officeDocument/2006/relationships/tags" Target="../tags/tag102.xml"/><Relationship Id="rId10" Type="http://schemas.openxmlformats.org/officeDocument/2006/relationships/tags" Target="../tags/tag97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42047" y="654327"/>
            <a:ext cx="6633896" cy="24066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电池与社会效益</a:t>
            </a:r>
          </a:p>
        </p:txBody>
      </p:sp>
      <p:sp>
        <p:nvSpPr>
          <p:cNvPr id="3" name="标题">
            <a:extLst>
              <a:ext uri="{FF2B5EF4-FFF2-40B4-BE49-F238E27FC236}">
                <a16:creationId xmlns:a16="http://schemas.microsoft.com/office/drawing/2014/main" id="{7DD28430-04D4-BF59-DC05-A979A6B087E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42047" y="2618913"/>
            <a:ext cx="6271881" cy="2219418"/>
          </a:xfrm>
          <a:prstGeom prst="rect">
            <a:avLst/>
          </a:prstGeom>
        </p:spPr>
        <p:txBody>
          <a:bodyPr vert="horz" wrap="square" lIns="0" tIns="38100" rIns="76200" bIns="38100" rtlCol="0" anchor="ctr" anchorCtr="0">
            <a:normAutofit fontScale="97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0" lang="zh-CN" altLang="en-US" sz="8000" b="1" i="0" u="none" strike="noStrike" kern="1200" cap="none" spc="0" normalizeH="0" baseline="0" dirty="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algn="ctr"/>
            <a:r>
              <a:rPr lang="en-US" altLang="zh-CN" sz="2800" dirty="0"/>
              <a:t>23</a:t>
            </a:r>
            <a:r>
              <a:rPr lang="zh-CN" altLang="en-US" sz="2800" dirty="0"/>
              <a:t>人工智能</a:t>
            </a:r>
            <a:r>
              <a:rPr lang="en-US" altLang="zh-CN" sz="2800" dirty="0"/>
              <a:t>1</a:t>
            </a:r>
            <a:r>
              <a:rPr lang="zh-CN" altLang="en-US" sz="2800" dirty="0"/>
              <a:t>班廖卓远</a:t>
            </a:r>
            <a:r>
              <a:rPr lang="en-US" altLang="zh-CN" sz="2800" dirty="0"/>
              <a:t>3123009048</a:t>
            </a:r>
          </a:p>
          <a:p>
            <a:pPr algn="ctr"/>
            <a:r>
              <a:rPr lang="en-US" altLang="zh-CN" sz="2800" dirty="0"/>
              <a:t>23</a:t>
            </a:r>
            <a:r>
              <a:rPr lang="zh-CN" altLang="en-US" sz="2800" dirty="0"/>
              <a:t>人工智能</a:t>
            </a:r>
            <a:r>
              <a:rPr lang="en-US" altLang="zh-CN" sz="2800" dirty="0"/>
              <a:t>1</a:t>
            </a:r>
            <a:r>
              <a:rPr lang="zh-CN" altLang="en-US" sz="2800" dirty="0"/>
              <a:t>班覃凯璇</a:t>
            </a:r>
            <a:r>
              <a:rPr lang="en-US" altLang="zh-CN" sz="2800" dirty="0"/>
              <a:t>3123009056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1160B-27CB-6DD5-7C08-FF02EAF2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光伏电池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40CC1-7C61-A9B6-79CA-1C7A15F20BCB}"/>
              </a:ext>
            </a:extLst>
          </p:cNvPr>
          <p:cNvSpPr txBox="1"/>
          <p:nvPr/>
        </p:nvSpPr>
        <p:spPr>
          <a:xfrm>
            <a:off x="376402" y="1080000"/>
            <a:ext cx="637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特点：有足够的光，就有电</a:t>
            </a:r>
            <a:endParaRPr lang="en-US" altLang="zh-CN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51E7ED-600A-0D80-A11B-46D02ABC480A}"/>
              </a:ext>
            </a:extLst>
          </p:cNvPr>
          <p:cNvSpPr txBox="1"/>
          <p:nvPr/>
        </p:nvSpPr>
        <p:spPr>
          <a:xfrm>
            <a:off x="376403" y="1946740"/>
            <a:ext cx="637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原理：光能通过光电效应转化为电能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F3BAAA-E992-F2D5-849A-2C60F7FFC8DD}"/>
              </a:ext>
            </a:extLst>
          </p:cNvPr>
          <p:cNvSpPr txBox="1"/>
          <p:nvPr/>
        </p:nvSpPr>
        <p:spPr>
          <a:xfrm>
            <a:off x="376402" y="2888009"/>
            <a:ext cx="9318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优点：环保清洁，不产生排放物和各类有害物质</a:t>
            </a:r>
            <a:endParaRPr lang="en-US" altLang="zh-CN" sz="2800" dirty="0"/>
          </a:p>
          <a:p>
            <a:pPr algn="l"/>
            <a:r>
              <a:rPr lang="zh-CN" altLang="en-US" sz="2800" dirty="0"/>
              <a:t>          可持续供能，太阳能是一种不断可再生的能源</a:t>
            </a:r>
            <a:endParaRPr lang="en-US" altLang="zh-CN" sz="2800" dirty="0"/>
          </a:p>
          <a:p>
            <a:pPr algn="l"/>
            <a:r>
              <a:rPr lang="zh-CN" altLang="en-US" sz="2800" dirty="0"/>
              <a:t>          维护成本低、长寿命、适用性广、易于布置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B33E2D-C85B-D87F-0BEF-ABDCCB2AE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52" y="100350"/>
            <a:ext cx="4001724" cy="300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B0BAF8-97B3-B009-829F-47648A2483BD}"/>
              </a:ext>
            </a:extLst>
          </p:cNvPr>
          <p:cNvSpPr txBox="1"/>
          <p:nvPr/>
        </p:nvSpPr>
        <p:spPr>
          <a:xfrm>
            <a:off x="286308" y="4571381"/>
            <a:ext cx="9343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个人看法：光伏电池的应用领域已经越来越广泛，但是  它的建设成本还是相当的高，并且能源转化效率还不满足需求，因此还需要科研发展与创新。但太阳能依然是清洁能源中比较可取和便利的资源，未来可期。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31535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24000" y="3350509"/>
            <a:ext cx="5541034" cy="1152000"/>
          </a:xfrm>
        </p:spPr>
        <p:txBody>
          <a:bodyPr/>
          <a:lstStyle/>
          <a:p>
            <a:r>
              <a:rPr lang="zh-CN" altLang="en-US" dirty="0"/>
              <a:t>电池回收与再利用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4" y="1307467"/>
            <a:ext cx="3114675" cy="992115"/>
          </a:xfrm>
        </p:spPr>
        <p:txBody>
          <a:bodyPr lIns="0" tIns="0" rIns="0" bIns="0" anchor="t" anchorCtr="0">
            <a:normAutofit fontScale="90000"/>
          </a:bodyPr>
          <a:lstStyle/>
          <a:p>
            <a:pPr algn="l"/>
            <a:r>
              <a:rPr lang="zh-CN" altLang="en-US" dirty="0"/>
              <a:t>电池回收的现状与挑战</a:t>
            </a:r>
          </a:p>
        </p:txBody>
      </p:sp>
      <p:pic>
        <p:nvPicPr>
          <p:cNvPr id="8" name="图片 7" descr="/data/temp/830fe497-f3bc-11ee-83ae-1e06b111d7b3.jpg@base@tag=imgScale&amp;m=1&amp;w=515&amp;h=277&amp;q=95830fe497-f3bc-11ee-83ae-1e06b111d7b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rcRect t="9676" b="9676"/>
          <a:stretch>
            <a:fillRect/>
          </a:stretch>
        </p:blipFill>
        <p:spPr>
          <a:xfrm>
            <a:off x="4310204" y="1305575"/>
            <a:ext cx="1858339" cy="997954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/data/temp/830fe4ec-f3bc-11ee-83ae-1e06b111d7b3.jpg@base@tag=imgScale&amp;m=1&amp;w=515&amp;h=276&amp;q=95830fe4ec-f3bc-11ee-83ae-1e06b111d7b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/>
          <a:srcRect t="8619" b="8619"/>
          <a:stretch>
            <a:fillRect/>
          </a:stretch>
        </p:blipFill>
        <p:spPr>
          <a:xfrm>
            <a:off x="4310204" y="2516164"/>
            <a:ext cx="1858339" cy="996440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" name="图片 8" descr="/data/temp/830fe525-f3bc-11ee-83ae-1e06b111d7b3.jpg@base@tag=imgScale&amp;m=1&amp;w=515&amp;h=276&amp;q=95830fe525-f3bc-11ee-83ae-1e06b111d7b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rcRect t="9785" b="9785"/>
          <a:stretch>
            <a:fillRect/>
          </a:stretch>
        </p:blipFill>
        <p:spPr>
          <a:xfrm>
            <a:off x="4310204" y="3737557"/>
            <a:ext cx="1858339" cy="996440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" name="图片 15" descr="/data/temp/830fe629-f3bc-11ee-83ae-1e06b111d7b3.jpg@base@tag=imgScale&amp;m=1&amp;w=515&amp;h=276&amp;q=95830fe629-f3bc-11ee-83ae-1e06b111d7b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0"/>
          <a:srcRect t="8155" b="11415"/>
          <a:stretch>
            <a:fillRect/>
          </a:stretch>
        </p:blipFill>
        <p:spPr>
          <a:xfrm>
            <a:off x="4310204" y="4958949"/>
            <a:ext cx="1858339" cy="996442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416821" y="1639838"/>
            <a:ext cx="4979621" cy="6634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全球范围内，电池回收体系正在逐步建立，但仍存在回收率低、回收渠道不畅等问题。</a:t>
            </a: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6416821" y="1308117"/>
            <a:ext cx="4979459" cy="27888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回收现状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6416821" y="2848520"/>
            <a:ext cx="4979621" cy="6634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电池回收过程中面临的技术难题包括电池拆解、有害物质处理等。</a:t>
            </a: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6416821" y="2516164"/>
            <a:ext cx="4979459" cy="27888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技术挑战</a:t>
            </a: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6416821" y="4073726"/>
            <a:ext cx="4979621" cy="6602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电池回收的经济效益不明显，缺乏持续的商业模式，影响回收的积极性。</a:t>
            </a: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6416821" y="3741370"/>
            <a:ext cx="4979459" cy="27888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经济挑战</a:t>
            </a:r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6416821" y="5286857"/>
            <a:ext cx="4979621" cy="665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公众对电池回收的重要性认识不足，缺乏广泛的社会参与和支持。</a:t>
            </a:r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6416821" y="4954501"/>
            <a:ext cx="4979459" cy="27888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社会认知挑战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567B7F12-0930-FAC4-1577-860BA85C450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71036" y="774807"/>
            <a:ext cx="3114675" cy="992115"/>
          </a:xfrm>
        </p:spPr>
        <p:txBody>
          <a:bodyPr lIns="0" tIns="0" rIns="0" bIns="0" anchor="t" anchorCtr="0">
            <a:normAutofit fontScale="90000"/>
          </a:bodyPr>
          <a:lstStyle/>
          <a:p>
            <a:pPr algn="l"/>
            <a:r>
              <a:rPr lang="zh-CN" altLang="en-US" dirty="0"/>
              <a:t>对于电池回收，我们能做的</a:t>
            </a:r>
          </a:p>
        </p:txBody>
      </p:sp>
      <p:pic>
        <p:nvPicPr>
          <p:cNvPr id="4" name="图片 3" descr="/data/temp/830fe497-f3bc-11ee-83ae-1e06b111d7b3.jpg@base@tag=imgScale&amp;m=1&amp;w=515&amp;h=277&amp;q=95830fe497-f3bc-11ee-83ae-1e06b111d7b3">
            <a:extLst>
              <a:ext uri="{FF2B5EF4-FFF2-40B4-BE49-F238E27FC236}">
                <a16:creationId xmlns:a16="http://schemas.microsoft.com/office/drawing/2014/main" id="{1D868982-108E-5E79-25BA-13FD3201E0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t="9676" b="9676"/>
          <a:stretch>
            <a:fillRect/>
          </a:stretch>
        </p:blipFill>
        <p:spPr>
          <a:xfrm>
            <a:off x="4310204" y="1305575"/>
            <a:ext cx="1858339" cy="997954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B77BB9-7EE2-EC6C-60B7-4098FA3B197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19167" y="1081510"/>
            <a:ext cx="4979459" cy="12220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3200" b="1" dirty="0">
                <a:solidFill>
                  <a:schemeClr val="accent1"/>
                </a:solidFill>
                <a:latin typeface="+mn-ea"/>
                <a:cs typeface="+mn-ea"/>
              </a:rPr>
              <a:t>正确地垃圾分类和回收</a:t>
            </a:r>
          </a:p>
        </p:txBody>
      </p:sp>
      <p:pic>
        <p:nvPicPr>
          <p:cNvPr id="6" name="图片 5" descr="/data/temp/830fe525-f3bc-11ee-83ae-1e06b111d7b3.jpg@base@tag=imgScale&amp;m=1&amp;w=515&amp;h=276&amp;q=95830fe525-f3bc-11ee-83ae-1e06b111d7b3">
            <a:extLst>
              <a:ext uri="{FF2B5EF4-FFF2-40B4-BE49-F238E27FC236}">
                <a16:creationId xmlns:a16="http://schemas.microsoft.com/office/drawing/2014/main" id="{3541A7EA-33E0-D92D-42FC-18BC106F5F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rcRect t="9785" b="9785"/>
          <a:stretch>
            <a:fillRect/>
          </a:stretch>
        </p:blipFill>
        <p:spPr>
          <a:xfrm>
            <a:off x="4310204" y="2725503"/>
            <a:ext cx="1858339" cy="996440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AA9016C-BDFA-D2D6-D64D-5515C2FE4FF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19166" y="2612713"/>
            <a:ext cx="4979459" cy="12220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3200" b="1" dirty="0">
                <a:solidFill>
                  <a:schemeClr val="accent1"/>
                </a:solidFill>
                <a:latin typeface="+mn-ea"/>
                <a:cs typeface="+mn-ea"/>
              </a:rPr>
              <a:t>参与电池回收计划</a:t>
            </a:r>
          </a:p>
        </p:txBody>
      </p:sp>
      <p:pic>
        <p:nvPicPr>
          <p:cNvPr id="9" name="图片 8" descr="/data/temp/830fe629-f3bc-11ee-83ae-1e06b111d7b3.jpg@base@tag=imgScale&amp;m=1&amp;w=515&amp;h=276&amp;q=95830fe629-f3bc-11ee-83ae-1e06b111d7b3">
            <a:extLst>
              <a:ext uri="{FF2B5EF4-FFF2-40B4-BE49-F238E27FC236}">
                <a16:creationId xmlns:a16="http://schemas.microsoft.com/office/drawing/2014/main" id="{9F54345C-23D6-A99A-7854-98A8B48E83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 t="8155" b="11415"/>
          <a:stretch>
            <a:fillRect/>
          </a:stretch>
        </p:blipFill>
        <p:spPr>
          <a:xfrm>
            <a:off x="4310204" y="4143917"/>
            <a:ext cx="1858339" cy="996442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E32B9A9-6965-AABA-BC3F-D8E5D578EA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19166" y="4031128"/>
            <a:ext cx="4979459" cy="12220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3200" b="1" dirty="0">
                <a:solidFill>
                  <a:schemeClr val="accent1"/>
                </a:solidFill>
                <a:latin typeface="+mn-ea"/>
                <a:cs typeface="+mn-ea"/>
              </a:rPr>
              <a:t>关注电池回收政策和知识</a:t>
            </a:r>
          </a:p>
        </p:txBody>
      </p:sp>
    </p:spTree>
    <p:extLst>
      <p:ext uri="{BB962C8B-B14F-4D97-AF65-F5344CB8AC3E}">
        <p14:creationId xmlns:p14="http://schemas.microsoft.com/office/powerpoint/2010/main" val="289810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831109ea-f3bc-11ee-83ae-1e06b111d7b3.jpg@base@tag=imgScale&amp;m=1&amp;w=3384&amp;h=952&amp;q=95831109ea-f3bc-11ee-83ae-1e06b111d7b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t="28906" b="28906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电池再利用的技术与前景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48748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材料回收、再生工艺、电池再制造、重组技术等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48748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再利用技术</a:t>
            </a: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83137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新能源行业迅速发展，替代废旧电池，给市场带来了巨大空间</a:t>
            </a:r>
            <a:endParaRPr lang="en-US" altLang="zh-CN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人们环保意识的提升也给市场带来了需求。</a:t>
            </a:r>
            <a:endParaRPr lang="en-US" altLang="zh-CN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3137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市场前景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0061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减少资源浪费、减少环境污染</a:t>
            </a:r>
            <a:endParaRPr lang="en-US" altLang="zh-CN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节约能源、延长电池寿命</a:t>
            </a:r>
            <a:endParaRPr lang="en-US" altLang="zh-CN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促进循环经济、创造就业机会等</a:t>
            </a: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0061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环保意义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24000" y="3350509"/>
            <a:ext cx="5541034" cy="1152000"/>
          </a:xfrm>
        </p:spPr>
        <p:txBody>
          <a:bodyPr/>
          <a:lstStyle/>
          <a:p>
            <a:r>
              <a:rPr lang="zh-CN" altLang="en-US" dirty="0"/>
              <a:t>社会效益的提升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电池技术创新对社会效益的影响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143490" y="4519142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减少污染</a:t>
            </a: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143490" y="5026079"/>
            <a:ext cx="2168323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电池技术创新可以减少电池生产和使用过程中的污染，有利于环保和可持续发展。</a:t>
            </a:r>
          </a:p>
        </p:txBody>
      </p:sp>
      <p:pic>
        <p:nvPicPr>
          <p:cNvPr id="16" name="https://photo-static-api.fotomore.com/creative/vcg/400/new/VCG211406629223.jpg" descr="/data/temp/836d36b2-f3bc-11ee-9f3e-928c87a0e044.jpg@base@tag=imgScale&amp;m=1&amp;w=485&amp;h=753&amp;q=95836d36b2-f3bc-11ee-9f3e-928c87a0e0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rcRect l="1691" r="1691"/>
          <a:stretch>
            <a:fillRect/>
          </a:stretch>
        </p:blipFill>
        <p:spPr>
          <a:xfrm>
            <a:off x="2353760" y="1663021"/>
            <a:ext cx="1747525" cy="2714914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2041849" y="2375781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https://photo-static-api.fotomore.com/creative/vcg/veer/612/veer-136956124.jpg" descr="/data/temp/836d37a6-f3bc-11ee-9f3e-928c87a0e044.jpg@base@tag=imgScale&amp;m=1&amp;w=485&amp;h=753&amp;q=95836d37a6-f3bc-11ee-9f3e-928c87a0e0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rcRect l="1691" r="1691"/>
          <a:stretch>
            <a:fillRect/>
          </a:stretch>
        </p:blipFill>
        <p:spPr>
          <a:xfrm>
            <a:off x="5256891" y="1663021"/>
            <a:ext cx="1747525" cy="2714915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>
            <a:off x="4943709" y="2375781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5054244" y="4515331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提高能源效率</a:t>
            </a: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5054244" y="5022267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通过技术创新，电池的能量密度和循环寿命得到提高，从而提高能源利用效率，减少能源浪费。</a:t>
            </a:r>
          </a:p>
        </p:txBody>
      </p:sp>
      <p:pic>
        <p:nvPicPr>
          <p:cNvPr id="27" name="https://photo-static-api.fotomore.com/creative/vcg/veer/612/veer-141328058.jpg" descr="/data/temp/836d3808-f3bc-11ee-9f3e-928c87a0e044.jpg@base@tag=imgScale&amp;m=1&amp;w=485&amp;h=753&amp;q=95836d3808-f3bc-11ee-9f3e-928c87a0e04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/>
          <a:srcRect l="2851"/>
          <a:stretch>
            <a:fillRect/>
          </a:stretch>
        </p:blipFill>
        <p:spPr>
          <a:xfrm>
            <a:off x="8160022" y="1666833"/>
            <a:ext cx="1747525" cy="2714915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8" name="椭圆 27"/>
          <p:cNvSpPr/>
          <p:nvPr>
            <p:custDataLst>
              <p:tags r:id="rId12"/>
            </p:custDataLst>
          </p:nvPr>
        </p:nvSpPr>
        <p:spPr>
          <a:xfrm>
            <a:off x="7839216" y="2366252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3"/>
            </p:custDataLst>
          </p:nvPr>
        </p:nvSpPr>
        <p:spPr>
          <a:xfrm>
            <a:off x="7964362" y="4515331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促进经济发展</a:t>
            </a:r>
          </a:p>
        </p:txBody>
      </p:sp>
      <p:sp>
        <p:nvSpPr>
          <p:cNvPr id="30" name="矩形 29"/>
          <p:cNvSpPr/>
          <p:nvPr>
            <p:custDataLst>
              <p:tags r:id="rId14"/>
            </p:custDataLst>
          </p:nvPr>
        </p:nvSpPr>
        <p:spPr>
          <a:xfrm>
            <a:off x="7964362" y="5022267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电池技术创新推动相关产业链的发展，为社会创造更多就业机会和经济效益。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14"/>
          <p:cNvSpPr/>
          <p:nvPr>
            <p:custDataLst>
              <p:tags r:id="rId2"/>
            </p:custDataLst>
          </p:nvPr>
        </p:nvSpPr>
        <p:spPr>
          <a:xfrm flipH="1" flipV="1">
            <a:off x="2199562" y="2970666"/>
            <a:ext cx="3409950" cy="2887345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gradFill>
            <a:gsLst>
              <a:gs pos="80000">
                <a:schemeClr val="accent1">
                  <a:alpha val="6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 15"/>
          <p:cNvSpPr/>
          <p:nvPr>
            <p:custDataLst>
              <p:tags r:id="rId3"/>
            </p:custDataLst>
          </p:nvPr>
        </p:nvSpPr>
        <p:spPr>
          <a:xfrm>
            <a:off x="704137" y="1826396"/>
            <a:ext cx="4646295" cy="3843064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gradFill>
            <a:gsLst>
              <a:gs pos="65000">
                <a:schemeClr val="accent1"/>
              </a:gs>
              <a:gs pos="2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 descr="/data/temp/832c830f-f3bc-11ee-a201-ea7a3f37a6f6.jpg@base@tag=imgScale&amp;m=1&amp;w=1209&amp;h=909&amp;q=95832c830f-f3bc-11ee-a201-ea7a3f37a6f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3"/>
          <a:srcRect t="24910" b="24910"/>
          <a:stretch>
            <a:fillRect/>
          </a:stretch>
        </p:blipFill>
        <p:spPr>
          <a:xfrm>
            <a:off x="838200" y="1971302"/>
            <a:ext cx="4356100" cy="3274060"/>
          </a:xfrm>
          <a:prstGeom prst="roundRect">
            <a:avLst>
              <a:gd name="adj" fmla="val 6291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/>
              <a:t>电池回收再利用对社会效益的贡献</a:t>
            </a:r>
          </a:p>
        </p:txBody>
      </p:sp>
      <p:sp>
        <p:nvSpPr>
          <p:cNvPr id="2" name="圆角矩形 13"/>
          <p:cNvSpPr/>
          <p:nvPr>
            <p:custDataLst>
              <p:tags r:id="rId6"/>
            </p:custDataLst>
          </p:nvPr>
        </p:nvSpPr>
        <p:spPr>
          <a:xfrm>
            <a:off x="6235414" y="1656899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减少环境污染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234778" y="2031298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电池回收再利用可以减少废旧电池对环境的污染，保护生态环境。</a:t>
            </a:r>
          </a:p>
        </p:txBody>
      </p:sp>
      <p:sp>
        <p:nvSpPr>
          <p:cNvPr id="9" name="圆角矩形 24"/>
          <p:cNvSpPr/>
          <p:nvPr>
            <p:custDataLst>
              <p:tags r:id="rId8"/>
            </p:custDataLst>
          </p:nvPr>
        </p:nvSpPr>
        <p:spPr>
          <a:xfrm>
            <a:off x="6235414" y="3238401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节约资源</a:t>
            </a: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6235414" y="3603901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电池回收再利用可以节约大量的原材料资源，减少对自然资源的开采。</a:t>
            </a:r>
          </a:p>
        </p:txBody>
      </p:sp>
      <p:sp>
        <p:nvSpPr>
          <p:cNvPr id="11" name="圆角矩形 28"/>
          <p:cNvSpPr/>
          <p:nvPr>
            <p:custDataLst>
              <p:tags r:id="rId10"/>
            </p:custDataLst>
          </p:nvPr>
        </p:nvSpPr>
        <p:spPr>
          <a:xfrm>
            <a:off x="6235414" y="4811004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促进可持续发展</a:t>
            </a: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6235414" y="5187310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电池回收再利用符合可持续发展的要求，有助于推动经济和社会的可持续发展。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24000" y="3350509"/>
            <a:ext cx="5541034" cy="1152000"/>
          </a:xfrm>
        </p:spPr>
        <p:txBody>
          <a:bodyPr/>
          <a:lstStyle/>
          <a:p>
            <a:r>
              <a:rPr lang="zh-CN" altLang="en-US" dirty="0"/>
              <a:t>结论与展望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05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任意多边形: 形状 16"/>
          <p:cNvSpPr/>
          <p:nvPr>
            <p:custDataLst>
              <p:tags r:id="rId3"/>
            </p:custDataLst>
          </p:nvPr>
        </p:nvSpPr>
        <p:spPr>
          <a:xfrm rot="2700000">
            <a:off x="1558605" y="1879748"/>
            <a:ext cx="1775183" cy="1787684"/>
          </a:xfrm>
          <a:custGeom>
            <a:avLst/>
            <a:gdLst>
              <a:gd name="connsiteX0" fmla="*/ 37762 w 2705100"/>
              <a:gd name="connsiteY0" fmla="*/ 37761 h 2724150"/>
              <a:gd name="connsiteX1" fmla="*/ 128925 w 2705100"/>
              <a:gd name="connsiteY1" fmla="*/ 0 h 2724150"/>
              <a:gd name="connsiteX2" fmla="*/ 2576175 w 2705100"/>
              <a:gd name="connsiteY2" fmla="*/ 0 h 2724150"/>
              <a:gd name="connsiteX3" fmla="*/ 2705100 w 2705100"/>
              <a:gd name="connsiteY3" fmla="*/ 128925 h 2724150"/>
              <a:gd name="connsiteX4" fmla="*/ 2705100 w 2705100"/>
              <a:gd name="connsiteY4" fmla="*/ 1486815 h 2724150"/>
              <a:gd name="connsiteX5" fmla="*/ 1467765 w 2705100"/>
              <a:gd name="connsiteY5" fmla="*/ 2724150 h 2724150"/>
              <a:gd name="connsiteX6" fmla="*/ 128925 w 2705100"/>
              <a:gd name="connsiteY6" fmla="*/ 2724150 h 2724150"/>
              <a:gd name="connsiteX7" fmla="*/ 0 w 2705100"/>
              <a:gd name="connsiteY7" fmla="*/ 2595225 h 2724150"/>
              <a:gd name="connsiteX8" fmla="*/ 0 w 2705100"/>
              <a:gd name="connsiteY8" fmla="*/ 128925 h 2724150"/>
              <a:gd name="connsiteX9" fmla="*/ 37762 w 2705100"/>
              <a:gd name="connsiteY9" fmla="*/ 37761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5100" h="2724150">
                <a:moveTo>
                  <a:pt x="37762" y="37761"/>
                </a:moveTo>
                <a:cubicBezTo>
                  <a:pt x="61092" y="14431"/>
                  <a:pt x="93324" y="0"/>
                  <a:pt x="128925" y="0"/>
                </a:cubicBezTo>
                <a:lnTo>
                  <a:pt x="2576175" y="0"/>
                </a:lnTo>
                <a:cubicBezTo>
                  <a:pt x="2647378" y="0"/>
                  <a:pt x="2705100" y="57722"/>
                  <a:pt x="2705100" y="128925"/>
                </a:cubicBezTo>
                <a:lnTo>
                  <a:pt x="2705100" y="1486815"/>
                </a:lnTo>
                <a:lnTo>
                  <a:pt x="1467765" y="2724150"/>
                </a:lnTo>
                <a:lnTo>
                  <a:pt x="128925" y="2724150"/>
                </a:lnTo>
                <a:cubicBezTo>
                  <a:pt x="57722" y="2724150"/>
                  <a:pt x="0" y="2666428"/>
                  <a:pt x="0" y="2595225"/>
                </a:cubicBezTo>
                <a:lnTo>
                  <a:pt x="0" y="128925"/>
                </a:lnTo>
                <a:cubicBezTo>
                  <a:pt x="0" y="93324"/>
                  <a:pt x="14431" y="61092"/>
                  <a:pt x="37762" y="37761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032720" y="3740367"/>
            <a:ext cx="2833841" cy="5506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电池技术与社会发展</a:t>
            </a: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029383" y="4405732"/>
            <a:ext cx="2833438" cy="1684782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电池技术的进步推动了社会的可持续发展，为社会带来显著效益。</a:t>
            </a:r>
          </a:p>
        </p:txBody>
      </p:sp>
      <p:pic>
        <p:nvPicPr>
          <p:cNvPr id="3" name="图片 2" descr="/data/temp/84363a5a-f3bc-11ee-83ae-1e06b111d7b3.jpg@base@tag=imgScale&amp;m=1&amp;w=647&amp;h=458&amp;q=9584363a5a-f3bc-11ee-83ae-1e06b111d7b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7"/>
          <a:srcRect l="2947" r="2947"/>
          <a:stretch>
            <a:fillRect/>
          </a:stretch>
        </p:blipFill>
        <p:spPr>
          <a:xfrm>
            <a:off x="1221585" y="1734929"/>
            <a:ext cx="2449237" cy="1735105"/>
          </a:xfrm>
          <a:custGeom>
            <a:avLst/>
            <a:gdLst>
              <a:gd name="connsiteX0" fmla="*/ 1169431 w 2330450"/>
              <a:gd name="connsiteY0" fmla="*/ 0 h 1650954"/>
              <a:gd name="connsiteX1" fmla="*/ 1226354 w 2330450"/>
              <a:gd name="connsiteY1" fmla="*/ 23578 h 1650954"/>
              <a:gd name="connsiteX2" fmla="*/ 2306872 w 2330450"/>
              <a:gd name="connsiteY2" fmla="*/ 1104097 h 1650954"/>
              <a:gd name="connsiteX3" fmla="*/ 2306872 w 2330450"/>
              <a:gd name="connsiteY3" fmla="*/ 1217944 h 1650954"/>
              <a:gd name="connsiteX4" fmla="*/ 1873862 w 2330450"/>
              <a:gd name="connsiteY4" fmla="*/ 1650954 h 1650954"/>
              <a:gd name="connsiteX5" fmla="*/ 448177 w 2330450"/>
              <a:gd name="connsiteY5" fmla="*/ 1650954 h 1650954"/>
              <a:gd name="connsiteX6" fmla="*/ 23578 w 2330450"/>
              <a:gd name="connsiteY6" fmla="*/ 1226355 h 1650954"/>
              <a:gd name="connsiteX7" fmla="*/ 23578 w 2330450"/>
              <a:gd name="connsiteY7" fmla="*/ 1112508 h 1650954"/>
              <a:gd name="connsiteX8" fmla="*/ 1112508 w 2330450"/>
              <a:gd name="connsiteY8" fmla="*/ 23578 h 1650954"/>
              <a:gd name="connsiteX9" fmla="*/ 1169431 w 2330450"/>
              <a:gd name="connsiteY9" fmla="*/ 0 h 165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0450" h="1650954">
                <a:moveTo>
                  <a:pt x="1169431" y="0"/>
                </a:moveTo>
                <a:cubicBezTo>
                  <a:pt x="1190033" y="0"/>
                  <a:pt x="1210635" y="7859"/>
                  <a:pt x="1226354" y="23578"/>
                </a:cubicBezTo>
                <a:lnTo>
                  <a:pt x="2306872" y="1104097"/>
                </a:lnTo>
                <a:cubicBezTo>
                  <a:pt x="2338310" y="1135535"/>
                  <a:pt x="2338310" y="1186507"/>
                  <a:pt x="2306872" y="1217944"/>
                </a:cubicBezTo>
                <a:lnTo>
                  <a:pt x="1873862" y="1650954"/>
                </a:lnTo>
                <a:lnTo>
                  <a:pt x="448177" y="1650954"/>
                </a:lnTo>
                <a:lnTo>
                  <a:pt x="23578" y="1226355"/>
                </a:lnTo>
                <a:cubicBezTo>
                  <a:pt x="-7859" y="1194917"/>
                  <a:pt x="-7859" y="1143946"/>
                  <a:pt x="23578" y="1112508"/>
                </a:cubicBezTo>
                <a:lnTo>
                  <a:pt x="1112508" y="23578"/>
                </a:lnTo>
                <a:cubicBezTo>
                  <a:pt x="1128227" y="7859"/>
                  <a:pt x="1148829" y="0"/>
                  <a:pt x="1169431" y="0"/>
                </a:cubicBezTo>
                <a:close/>
              </a:path>
            </a:pathLst>
          </a:custGeom>
          <a:ln w="3175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5" name="任意多边形: 形状 67"/>
          <p:cNvSpPr/>
          <p:nvPr>
            <p:custDataLst>
              <p:tags r:id="rId7"/>
            </p:custDataLst>
          </p:nvPr>
        </p:nvSpPr>
        <p:spPr>
          <a:xfrm rot="2700000">
            <a:off x="5188415" y="1879080"/>
            <a:ext cx="1775197" cy="1787877"/>
          </a:xfrm>
          <a:custGeom>
            <a:avLst/>
            <a:gdLst>
              <a:gd name="connsiteX0" fmla="*/ 37762 w 2705100"/>
              <a:gd name="connsiteY0" fmla="*/ 37761 h 2724150"/>
              <a:gd name="connsiteX1" fmla="*/ 128925 w 2705100"/>
              <a:gd name="connsiteY1" fmla="*/ 0 h 2724150"/>
              <a:gd name="connsiteX2" fmla="*/ 2576175 w 2705100"/>
              <a:gd name="connsiteY2" fmla="*/ 0 h 2724150"/>
              <a:gd name="connsiteX3" fmla="*/ 2705100 w 2705100"/>
              <a:gd name="connsiteY3" fmla="*/ 128925 h 2724150"/>
              <a:gd name="connsiteX4" fmla="*/ 2705100 w 2705100"/>
              <a:gd name="connsiteY4" fmla="*/ 1486815 h 2724150"/>
              <a:gd name="connsiteX5" fmla="*/ 1467765 w 2705100"/>
              <a:gd name="connsiteY5" fmla="*/ 2724150 h 2724150"/>
              <a:gd name="connsiteX6" fmla="*/ 128925 w 2705100"/>
              <a:gd name="connsiteY6" fmla="*/ 2724150 h 2724150"/>
              <a:gd name="connsiteX7" fmla="*/ 0 w 2705100"/>
              <a:gd name="connsiteY7" fmla="*/ 2595225 h 2724150"/>
              <a:gd name="connsiteX8" fmla="*/ 0 w 2705100"/>
              <a:gd name="connsiteY8" fmla="*/ 128925 h 2724150"/>
              <a:gd name="connsiteX9" fmla="*/ 37762 w 2705100"/>
              <a:gd name="connsiteY9" fmla="*/ 37761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5100" h="2724150">
                <a:moveTo>
                  <a:pt x="37762" y="37761"/>
                </a:moveTo>
                <a:cubicBezTo>
                  <a:pt x="61092" y="14431"/>
                  <a:pt x="93324" y="0"/>
                  <a:pt x="128925" y="0"/>
                </a:cubicBezTo>
                <a:lnTo>
                  <a:pt x="2576175" y="0"/>
                </a:lnTo>
                <a:cubicBezTo>
                  <a:pt x="2647378" y="0"/>
                  <a:pt x="2705100" y="57722"/>
                  <a:pt x="2705100" y="128925"/>
                </a:cubicBezTo>
                <a:lnTo>
                  <a:pt x="2705100" y="1486815"/>
                </a:lnTo>
                <a:lnTo>
                  <a:pt x="1467765" y="2724150"/>
                </a:lnTo>
                <a:lnTo>
                  <a:pt x="128925" y="2724150"/>
                </a:lnTo>
                <a:cubicBezTo>
                  <a:pt x="57722" y="2724150"/>
                  <a:pt x="0" y="2666428"/>
                  <a:pt x="0" y="2595225"/>
                </a:cubicBezTo>
                <a:lnTo>
                  <a:pt x="0" y="128925"/>
                </a:lnTo>
                <a:cubicBezTo>
                  <a:pt x="0" y="93324"/>
                  <a:pt x="14431" y="61092"/>
                  <a:pt x="37762" y="37761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 descr="/data/temp/84363ebf-f3bc-11ee-83ae-1e06b111d7b3.jpg@base@tag=imgScale&amp;m=1&amp;w=647&amp;h=458&amp;q=9584363ebf-f3bc-11ee-83ae-1e06b111d7b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8"/>
          <a:srcRect l="2949" r="2949"/>
          <a:stretch>
            <a:fillRect/>
          </a:stretch>
        </p:blipFill>
        <p:spPr>
          <a:xfrm>
            <a:off x="4851395" y="1734929"/>
            <a:ext cx="2449237" cy="1735155"/>
          </a:xfrm>
          <a:custGeom>
            <a:avLst/>
            <a:gdLst>
              <a:gd name="connsiteX0" fmla="*/ 1169431 w 2330450"/>
              <a:gd name="connsiteY0" fmla="*/ 0 h 1651000"/>
              <a:gd name="connsiteX1" fmla="*/ 1226354 w 2330450"/>
              <a:gd name="connsiteY1" fmla="*/ 23579 h 1651000"/>
              <a:gd name="connsiteX2" fmla="*/ 2306872 w 2330450"/>
              <a:gd name="connsiteY2" fmla="*/ 1104128 h 1651000"/>
              <a:gd name="connsiteX3" fmla="*/ 2306872 w 2330450"/>
              <a:gd name="connsiteY3" fmla="*/ 1217978 h 1651000"/>
              <a:gd name="connsiteX4" fmla="*/ 1873862 w 2330450"/>
              <a:gd name="connsiteY4" fmla="*/ 1651000 h 1651000"/>
              <a:gd name="connsiteX5" fmla="*/ 448177 w 2330450"/>
              <a:gd name="connsiteY5" fmla="*/ 1651000 h 1651000"/>
              <a:gd name="connsiteX6" fmla="*/ 23578 w 2330450"/>
              <a:gd name="connsiteY6" fmla="*/ 1226389 h 1651000"/>
              <a:gd name="connsiteX7" fmla="*/ 23578 w 2330450"/>
              <a:gd name="connsiteY7" fmla="*/ 1112539 h 1651000"/>
              <a:gd name="connsiteX8" fmla="*/ 1112508 w 2330450"/>
              <a:gd name="connsiteY8" fmla="*/ 23579 h 1651000"/>
              <a:gd name="connsiteX9" fmla="*/ 1169431 w 2330450"/>
              <a:gd name="connsiteY9" fmla="*/ 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0450" h="1651000">
                <a:moveTo>
                  <a:pt x="1169431" y="0"/>
                </a:moveTo>
                <a:cubicBezTo>
                  <a:pt x="1190033" y="0"/>
                  <a:pt x="1210635" y="7860"/>
                  <a:pt x="1226354" y="23579"/>
                </a:cubicBezTo>
                <a:lnTo>
                  <a:pt x="2306872" y="1104128"/>
                </a:lnTo>
                <a:cubicBezTo>
                  <a:pt x="2338310" y="1135566"/>
                  <a:pt x="2338310" y="1186540"/>
                  <a:pt x="2306872" y="1217978"/>
                </a:cubicBezTo>
                <a:lnTo>
                  <a:pt x="1873862" y="1651000"/>
                </a:lnTo>
                <a:lnTo>
                  <a:pt x="448177" y="1651000"/>
                </a:lnTo>
                <a:lnTo>
                  <a:pt x="23578" y="1226389"/>
                </a:lnTo>
                <a:cubicBezTo>
                  <a:pt x="-7859" y="1194951"/>
                  <a:pt x="-7859" y="1143978"/>
                  <a:pt x="23578" y="1112539"/>
                </a:cubicBezTo>
                <a:lnTo>
                  <a:pt x="1112508" y="23579"/>
                </a:lnTo>
                <a:cubicBezTo>
                  <a:pt x="1128227" y="7860"/>
                  <a:pt x="1148829" y="0"/>
                  <a:pt x="1169431" y="0"/>
                </a:cubicBezTo>
                <a:close/>
              </a:path>
            </a:pathLst>
          </a:custGeom>
          <a:ln w="3175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4663197" y="3740367"/>
            <a:ext cx="2833841" cy="5506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未来展望与机遇</a:t>
            </a: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4659861" y="4405732"/>
            <a:ext cx="2833438" cy="1684782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随着电池技术的不断创新和进步，未来将为社会带来更多机遇和挑战。</a:t>
            </a:r>
          </a:p>
        </p:txBody>
      </p:sp>
      <p:sp>
        <p:nvSpPr>
          <p:cNvPr id="21" name="任意多边形: 形状 70"/>
          <p:cNvSpPr/>
          <p:nvPr>
            <p:custDataLst>
              <p:tags r:id="rId11"/>
            </p:custDataLst>
          </p:nvPr>
        </p:nvSpPr>
        <p:spPr>
          <a:xfrm rot="2700000">
            <a:off x="8818893" y="1879748"/>
            <a:ext cx="1775183" cy="1787684"/>
          </a:xfrm>
          <a:custGeom>
            <a:avLst/>
            <a:gdLst>
              <a:gd name="connsiteX0" fmla="*/ 37762 w 2705100"/>
              <a:gd name="connsiteY0" fmla="*/ 37761 h 2724150"/>
              <a:gd name="connsiteX1" fmla="*/ 128925 w 2705100"/>
              <a:gd name="connsiteY1" fmla="*/ 0 h 2724150"/>
              <a:gd name="connsiteX2" fmla="*/ 2576175 w 2705100"/>
              <a:gd name="connsiteY2" fmla="*/ 0 h 2724150"/>
              <a:gd name="connsiteX3" fmla="*/ 2705100 w 2705100"/>
              <a:gd name="connsiteY3" fmla="*/ 128925 h 2724150"/>
              <a:gd name="connsiteX4" fmla="*/ 2705100 w 2705100"/>
              <a:gd name="connsiteY4" fmla="*/ 1486815 h 2724150"/>
              <a:gd name="connsiteX5" fmla="*/ 1467765 w 2705100"/>
              <a:gd name="connsiteY5" fmla="*/ 2724150 h 2724150"/>
              <a:gd name="connsiteX6" fmla="*/ 128925 w 2705100"/>
              <a:gd name="connsiteY6" fmla="*/ 2724150 h 2724150"/>
              <a:gd name="connsiteX7" fmla="*/ 0 w 2705100"/>
              <a:gd name="connsiteY7" fmla="*/ 2595225 h 2724150"/>
              <a:gd name="connsiteX8" fmla="*/ 0 w 2705100"/>
              <a:gd name="connsiteY8" fmla="*/ 128925 h 2724150"/>
              <a:gd name="connsiteX9" fmla="*/ 37762 w 2705100"/>
              <a:gd name="connsiteY9" fmla="*/ 37761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5100" h="2724150">
                <a:moveTo>
                  <a:pt x="37762" y="37761"/>
                </a:moveTo>
                <a:cubicBezTo>
                  <a:pt x="61092" y="14431"/>
                  <a:pt x="93324" y="0"/>
                  <a:pt x="128925" y="0"/>
                </a:cubicBezTo>
                <a:lnTo>
                  <a:pt x="2576175" y="0"/>
                </a:lnTo>
                <a:cubicBezTo>
                  <a:pt x="2647378" y="0"/>
                  <a:pt x="2705100" y="57722"/>
                  <a:pt x="2705100" y="128925"/>
                </a:cubicBezTo>
                <a:lnTo>
                  <a:pt x="2705100" y="1486815"/>
                </a:lnTo>
                <a:lnTo>
                  <a:pt x="1467765" y="2724150"/>
                </a:lnTo>
                <a:lnTo>
                  <a:pt x="128925" y="2724150"/>
                </a:lnTo>
                <a:cubicBezTo>
                  <a:pt x="57722" y="2724150"/>
                  <a:pt x="0" y="2666428"/>
                  <a:pt x="0" y="2595225"/>
                </a:cubicBezTo>
                <a:lnTo>
                  <a:pt x="0" y="128925"/>
                </a:lnTo>
                <a:cubicBezTo>
                  <a:pt x="0" y="93324"/>
                  <a:pt x="14431" y="61092"/>
                  <a:pt x="37762" y="37761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 descr="/data/temp/84363e38-f3bc-11ee-83ae-1e06b111d7b3.jpg@base@tag=imgScale&amp;m=1&amp;w=647&amp;h=458&amp;q=9584363e38-f3bc-11ee-83ae-1e06b111d7b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rcRect t="5492"/>
          <a:stretch>
            <a:fillRect/>
          </a:stretch>
        </p:blipFill>
        <p:spPr>
          <a:xfrm>
            <a:off x="8481872" y="1734929"/>
            <a:ext cx="2449237" cy="1735105"/>
          </a:xfrm>
          <a:custGeom>
            <a:avLst/>
            <a:gdLst>
              <a:gd name="connsiteX0" fmla="*/ 1169431 w 2330450"/>
              <a:gd name="connsiteY0" fmla="*/ 0 h 1650954"/>
              <a:gd name="connsiteX1" fmla="*/ 1226354 w 2330450"/>
              <a:gd name="connsiteY1" fmla="*/ 23578 h 1650954"/>
              <a:gd name="connsiteX2" fmla="*/ 2306872 w 2330450"/>
              <a:gd name="connsiteY2" fmla="*/ 1104097 h 1650954"/>
              <a:gd name="connsiteX3" fmla="*/ 2306872 w 2330450"/>
              <a:gd name="connsiteY3" fmla="*/ 1217944 h 1650954"/>
              <a:gd name="connsiteX4" fmla="*/ 1873862 w 2330450"/>
              <a:gd name="connsiteY4" fmla="*/ 1650954 h 1650954"/>
              <a:gd name="connsiteX5" fmla="*/ 448177 w 2330450"/>
              <a:gd name="connsiteY5" fmla="*/ 1650954 h 1650954"/>
              <a:gd name="connsiteX6" fmla="*/ 23579 w 2330450"/>
              <a:gd name="connsiteY6" fmla="*/ 1226355 h 1650954"/>
              <a:gd name="connsiteX7" fmla="*/ 23579 w 2330450"/>
              <a:gd name="connsiteY7" fmla="*/ 1112508 h 1650954"/>
              <a:gd name="connsiteX8" fmla="*/ 1112508 w 2330450"/>
              <a:gd name="connsiteY8" fmla="*/ 23578 h 1650954"/>
              <a:gd name="connsiteX9" fmla="*/ 1169431 w 2330450"/>
              <a:gd name="connsiteY9" fmla="*/ 0 h 165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0450" h="1650954">
                <a:moveTo>
                  <a:pt x="1169431" y="0"/>
                </a:moveTo>
                <a:cubicBezTo>
                  <a:pt x="1190033" y="0"/>
                  <a:pt x="1210635" y="7859"/>
                  <a:pt x="1226354" y="23578"/>
                </a:cubicBezTo>
                <a:lnTo>
                  <a:pt x="2306872" y="1104097"/>
                </a:lnTo>
                <a:cubicBezTo>
                  <a:pt x="2338310" y="1135535"/>
                  <a:pt x="2338310" y="1186507"/>
                  <a:pt x="2306872" y="1217944"/>
                </a:cubicBezTo>
                <a:lnTo>
                  <a:pt x="1873862" y="1650954"/>
                </a:lnTo>
                <a:lnTo>
                  <a:pt x="448177" y="1650954"/>
                </a:lnTo>
                <a:lnTo>
                  <a:pt x="23579" y="1226355"/>
                </a:lnTo>
                <a:cubicBezTo>
                  <a:pt x="-7859" y="1194917"/>
                  <a:pt x="-7859" y="1143946"/>
                  <a:pt x="23579" y="1112508"/>
                </a:cubicBezTo>
                <a:lnTo>
                  <a:pt x="1112508" y="23578"/>
                </a:lnTo>
                <a:cubicBezTo>
                  <a:pt x="1128227" y="7859"/>
                  <a:pt x="1148829" y="0"/>
                  <a:pt x="1169431" y="0"/>
                </a:cubicBezTo>
                <a:close/>
              </a:path>
            </a:pathLst>
          </a:custGeom>
          <a:ln w="3175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8293675" y="3740367"/>
            <a:ext cx="2833841" cy="5506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总结与呼吁</a:t>
            </a:r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>
            <a:off x="8290338" y="4405732"/>
            <a:ext cx="2833438" cy="1684782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电池与社会效益紧密相连，我们应积极推广和应用先进的电池技术，为社会的可持续发展做出贡献。</a:t>
            </a:r>
          </a:p>
        </p:txBody>
      </p:sp>
      <p:cxnSp>
        <p:nvCxnSpPr>
          <p:cNvPr id="25" name="直接连接符 24"/>
          <p:cNvCxnSpPr/>
          <p:nvPr>
            <p:custDataLst>
              <p:tags r:id="rId15"/>
            </p:custDataLst>
          </p:nvPr>
        </p:nvCxnSpPr>
        <p:spPr>
          <a:xfrm>
            <a:off x="1254286" y="3467414"/>
            <a:ext cx="964812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24000" y="3350509"/>
            <a:ext cx="5541034" cy="1152000"/>
          </a:xfrm>
        </p:spPr>
        <p:txBody>
          <a:bodyPr/>
          <a:lstStyle/>
          <a:p>
            <a:r>
              <a:rPr lang="zh-CN" altLang="en-US" dirty="0"/>
              <a:t>电池基础知识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220675" y="2303673"/>
            <a:ext cx="4301416" cy="11212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随着科技的进步，电池技术将持续创新，提高能量密度、降低成本，为更多领域提供动力。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882267" y="1882727"/>
            <a:ext cx="4640019" cy="3676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电池技术持续创新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4118408" y="4421101"/>
            <a:ext cx="4301416" cy="11212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环保政策的推动将促使电池行业向更加环保、可持续的方向发展，降低对环境的负面影响。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3780001" y="4000155"/>
            <a:ext cx="4640019" cy="3676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环保政策推动发展</a:t>
            </a: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6910747" y="2303673"/>
            <a:ext cx="4301416" cy="11212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电池将不断拓展应用领域，从电动汽车到储能系统，为社会带来更多便利和效益。</a:t>
            </a: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6571704" y="1882727"/>
            <a:ext cx="4640019" cy="3676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应用领域不断拓展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72011" y="2263033"/>
            <a:ext cx="7892427" cy="2331934"/>
          </a:xfrm>
        </p:spPr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>
            <a:noAutofit/>
          </a:bodyPr>
          <a:lstStyle/>
          <a:p>
            <a:r>
              <a:rPr lang="zh-CN" altLang="en-US" dirty="0">
                <a:sym typeface="+mn-ea"/>
              </a:rPr>
              <a:t>电池定义与分类</a:t>
            </a:r>
          </a:p>
        </p:txBody>
      </p:sp>
      <p:sp>
        <p:nvSpPr>
          <p:cNvPr id="5" name="矩形: 圆角 2"/>
          <p:cNvSpPr/>
          <p:nvPr>
            <p:custDataLst>
              <p:tags r:id="rId3"/>
            </p:custDataLst>
          </p:nvPr>
        </p:nvSpPr>
        <p:spPr>
          <a:xfrm>
            <a:off x="1010478" y="2862134"/>
            <a:ext cx="3734896" cy="237161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212296" y="5384872"/>
            <a:ext cx="3734261" cy="11277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电池是一种将化学能转化为电能的装置，通过内部化学反应产生电流供电。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6702641" y="5407522"/>
            <a:ext cx="5149048" cy="11277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按电解质分类，电池可分为原电池、蓄电池和燃料电池等。 按用途分类，电池可分为干电池和充电电池等。</a:t>
            </a:r>
            <a:endParaRPr lang="en-US" altLang="zh-CN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还有按电压分类等。</a:t>
            </a:r>
          </a:p>
        </p:txBody>
      </p:sp>
      <p:pic>
        <p:nvPicPr>
          <p:cNvPr id="16" name="图片 15" descr="/data/temp/80f67a3c-f3bc-11ee-8634-f218445a13d1.jpg@base@tag=imgScale&amp;m=1&amp;w=723&amp;h=652&amp;q=9580f67a3c-f3bc-11ee-8634-f218445a13d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3"/>
          <a:srcRect l="13080" r="13080"/>
          <a:stretch>
            <a:fillRect/>
          </a:stretch>
        </p:blipFill>
        <p:spPr>
          <a:xfrm>
            <a:off x="1541357" y="1722087"/>
            <a:ext cx="2603335" cy="2350436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941287" y="4140965"/>
            <a:ext cx="3803473" cy="9626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电池定义</a:t>
            </a:r>
          </a:p>
        </p:txBody>
      </p:sp>
      <p:sp>
        <p:nvSpPr>
          <p:cNvPr id="19" name="矩形: 圆角 1"/>
          <p:cNvSpPr/>
          <p:nvPr>
            <p:custDataLst>
              <p:tags r:id="rId8"/>
            </p:custDataLst>
          </p:nvPr>
        </p:nvSpPr>
        <p:spPr>
          <a:xfrm>
            <a:off x="7201054" y="2852341"/>
            <a:ext cx="3734896" cy="237161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/data/temp/80f67e94-f3bc-11ee-8634-f218445a13d1.jpg@base@tag=imgScale&amp;m=1&amp;w=723&amp;h=652&amp;q=9580f67e94-f3bc-11ee-8634-f218445a13d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rcRect r="26840" b="920"/>
          <a:stretch>
            <a:fillRect/>
          </a:stretch>
        </p:blipFill>
        <p:spPr>
          <a:xfrm>
            <a:off x="7801736" y="1697505"/>
            <a:ext cx="2603335" cy="2350436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7201666" y="4140856"/>
            <a:ext cx="3803473" cy="9626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电池分类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电池的性能参数</a:t>
            </a:r>
          </a:p>
        </p:txBody>
      </p:sp>
      <p:pic>
        <p:nvPicPr>
          <p:cNvPr id="8" name="图片 7" descr="/data/temp/80d38273-f3bc-11ee-83ae-1e06b111d7b3.jpg@base@tag=imgScale&amp;m=1&amp;w=910&amp;h=1289&amp;q=9580d38273-f3bc-11ee-83ae-1e06b111d7b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rcRect l="13819" r="15603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999171" y="1358661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999171" y="2558176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999171" y="3758327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999171" y="4958477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4" name="圆角矩形 35"/>
          <p:cNvSpPr/>
          <p:nvPr>
            <p:custDataLst>
              <p:tags r:id="rId8"/>
            </p:custDataLst>
          </p:nvPr>
        </p:nvSpPr>
        <p:spPr>
          <a:xfrm>
            <a:off x="636586" y="1556146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电池容量</a:t>
            </a:r>
          </a:p>
        </p:txBody>
      </p:sp>
      <p:sp>
        <p:nvSpPr>
          <p:cNvPr id="16" name="圆角矩形 35"/>
          <p:cNvSpPr/>
          <p:nvPr>
            <p:custDataLst>
              <p:tags r:id="rId9"/>
            </p:custDataLst>
          </p:nvPr>
        </p:nvSpPr>
        <p:spPr>
          <a:xfrm>
            <a:off x="636586" y="5155962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电池循环寿命</a:t>
            </a:r>
          </a:p>
        </p:txBody>
      </p:sp>
      <p:sp>
        <p:nvSpPr>
          <p:cNvPr id="18" name="圆角矩形 35"/>
          <p:cNvSpPr/>
          <p:nvPr>
            <p:custDataLst>
              <p:tags r:id="rId10"/>
            </p:custDataLst>
          </p:nvPr>
        </p:nvSpPr>
        <p:spPr>
          <a:xfrm>
            <a:off x="636586" y="3956447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电池内阻</a:t>
            </a:r>
          </a:p>
        </p:txBody>
      </p:sp>
      <p:sp>
        <p:nvSpPr>
          <p:cNvPr id="19" name="圆角矩形 35"/>
          <p:cNvSpPr/>
          <p:nvPr>
            <p:custDataLst>
              <p:tags r:id="rId11"/>
            </p:custDataLst>
          </p:nvPr>
        </p:nvSpPr>
        <p:spPr>
          <a:xfrm>
            <a:off x="636586" y="2756296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电池电压</a:t>
            </a: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2992437" y="1358661"/>
            <a:ext cx="4655859" cy="1043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电池容量是电池存储电能的能力，通常以安时（Ah）或毫安时（mAh）表示。</a:t>
            </a:r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2992437" y="2558176"/>
            <a:ext cx="4655859" cy="1043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电池电压是电池提供电力的能力，通常以伏特（V）表示。</a:t>
            </a: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2992437" y="3758327"/>
            <a:ext cx="4655859" cy="10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电池内阻是电池在工作过程中产生的电阻，它影响电池的性能和效率。</a:t>
            </a:r>
          </a:p>
        </p:txBody>
      </p:sp>
      <p:sp>
        <p:nvSpPr>
          <p:cNvPr id="23" name="矩形 22"/>
          <p:cNvSpPr/>
          <p:nvPr>
            <p:custDataLst>
              <p:tags r:id="rId15"/>
            </p:custDataLst>
          </p:nvPr>
        </p:nvSpPr>
        <p:spPr>
          <a:xfrm>
            <a:off x="2992437" y="4958477"/>
            <a:ext cx="4655859" cy="10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电池循环寿命是指电池在反复充放电过程中的使用寿命，通常以循环次数表示。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24000" y="3350509"/>
            <a:ext cx="5541034" cy="1152000"/>
          </a:xfrm>
        </p:spPr>
        <p:txBody>
          <a:bodyPr/>
          <a:lstStyle/>
          <a:p>
            <a:r>
              <a:rPr lang="zh-CN" altLang="en-US" dirty="0"/>
              <a:t>电池的分类及应用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54F11-68D1-E837-74D6-8B7F77C0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36" y="311629"/>
            <a:ext cx="10800000" cy="720000"/>
          </a:xfrm>
        </p:spPr>
        <p:txBody>
          <a:bodyPr/>
          <a:lstStyle/>
          <a:p>
            <a:r>
              <a:rPr lang="zh-CN" altLang="en-US" dirty="0"/>
              <a:t>干电池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9BC81B-7230-A0EB-CC49-311358FF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83" y="297857"/>
            <a:ext cx="4054317" cy="25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D5E477-5072-62D8-5C13-D3781F0ED651}"/>
              </a:ext>
            </a:extLst>
          </p:cNvPr>
          <p:cNvSpPr txBox="1"/>
          <p:nvPr/>
        </p:nvSpPr>
        <p:spPr>
          <a:xfrm>
            <a:off x="376404" y="1045401"/>
            <a:ext cx="637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特点：一次性使用，无法充电</a:t>
            </a:r>
            <a:endParaRPr lang="en-US" altLang="zh-CN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561B9A-B506-2B32-874A-1FFA7929AF47}"/>
              </a:ext>
            </a:extLst>
          </p:cNvPr>
          <p:cNvSpPr txBox="1"/>
          <p:nvPr/>
        </p:nvSpPr>
        <p:spPr>
          <a:xfrm>
            <a:off x="376403" y="1946740"/>
            <a:ext cx="637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原理：化学反应，电子产生电流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8BEF6-F185-E924-C574-6C704C4B2A25}"/>
              </a:ext>
            </a:extLst>
          </p:cNvPr>
          <p:cNvSpPr txBox="1"/>
          <p:nvPr/>
        </p:nvSpPr>
        <p:spPr>
          <a:xfrm>
            <a:off x="376403" y="3844363"/>
            <a:ext cx="5340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用途：遥控器，手电筒，时钟等</a:t>
            </a:r>
            <a:endParaRPr lang="en-US" altLang="zh-CN" sz="2800" dirty="0"/>
          </a:p>
          <a:p>
            <a:pPr algn="l"/>
            <a:r>
              <a:rPr lang="en-US" altLang="zh-CN" sz="2800" dirty="0"/>
              <a:t>          </a:t>
            </a:r>
            <a:r>
              <a:rPr lang="zh-CN" altLang="en-US" sz="2800" dirty="0"/>
              <a:t>适用于各个国民经济领域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33581E-CA5A-E693-5C89-8BB51B031413}"/>
              </a:ext>
            </a:extLst>
          </p:cNvPr>
          <p:cNvSpPr txBox="1"/>
          <p:nvPr/>
        </p:nvSpPr>
        <p:spPr>
          <a:xfrm>
            <a:off x="376403" y="5292983"/>
            <a:ext cx="6370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危害：不当地处理干电池会污染环境，</a:t>
            </a:r>
            <a:endParaRPr lang="en-US" altLang="zh-CN" sz="2800" dirty="0"/>
          </a:p>
          <a:p>
            <a:pPr algn="l"/>
            <a:r>
              <a:rPr lang="en-US" altLang="zh-CN" sz="2800" dirty="0"/>
              <a:t>          </a:t>
            </a:r>
            <a:r>
              <a:rPr lang="zh-CN" altLang="en-US" sz="2800" dirty="0"/>
              <a:t>使大气和土壤中重金属超标</a:t>
            </a:r>
            <a:endParaRPr lang="en-US" altLang="zh-CN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C91D0C-AA96-C9A3-E757-1BF20B220871}"/>
              </a:ext>
            </a:extLst>
          </p:cNvPr>
          <p:cNvSpPr txBox="1"/>
          <p:nvPr/>
        </p:nvSpPr>
        <p:spPr>
          <a:xfrm>
            <a:off x="7257495" y="3186633"/>
            <a:ext cx="486052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个人看法：</a:t>
            </a:r>
            <a:endParaRPr lang="en-US" altLang="zh-CN" sz="2800" dirty="0"/>
          </a:p>
          <a:p>
            <a:pPr algn="l"/>
            <a:r>
              <a:rPr lang="zh-CN" altLang="en-US" sz="2400" dirty="0"/>
              <a:t>干电池方便快捷，适合短期、临时使用，但不适合长期，高频率使用。</a:t>
            </a:r>
            <a:endParaRPr lang="en-US" altLang="zh-CN" sz="2400" dirty="0"/>
          </a:p>
          <a:p>
            <a:pPr algn="l"/>
            <a:r>
              <a:rPr lang="zh-CN" altLang="en-US" sz="2400" dirty="0"/>
              <a:t>干电池的成本低价格便宜，但是不妥善处理会导致废弃电池的增加并对环境造成危害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DE77BC-80CF-95B4-8BE4-5101A4C99B56}"/>
              </a:ext>
            </a:extLst>
          </p:cNvPr>
          <p:cNvSpPr txBox="1"/>
          <p:nvPr/>
        </p:nvSpPr>
        <p:spPr>
          <a:xfrm>
            <a:off x="376403" y="2826630"/>
            <a:ext cx="637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类型：锌</a:t>
            </a:r>
            <a:r>
              <a:rPr lang="en-US" altLang="zh-CN" sz="2800" dirty="0"/>
              <a:t>-</a:t>
            </a:r>
            <a:r>
              <a:rPr lang="zh-CN" altLang="en-US" sz="2800" dirty="0"/>
              <a:t>锰干电池、锌</a:t>
            </a:r>
            <a:r>
              <a:rPr lang="en-US" altLang="zh-CN" sz="2800" dirty="0"/>
              <a:t>-</a:t>
            </a:r>
            <a:r>
              <a:rPr lang="zh-CN" altLang="en-US" sz="2800" dirty="0"/>
              <a:t>空气电池等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35002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62F185A-CCE7-DB11-A0D6-2C4105C3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36" y="311629"/>
            <a:ext cx="10800000" cy="720000"/>
          </a:xfrm>
        </p:spPr>
        <p:txBody>
          <a:bodyPr/>
          <a:lstStyle/>
          <a:p>
            <a:r>
              <a:rPr lang="zh-CN" altLang="en-US" dirty="0"/>
              <a:t>充电电池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90D08B-2E2D-5B89-D91C-10EB6F0B4CED}"/>
              </a:ext>
            </a:extLst>
          </p:cNvPr>
          <p:cNvSpPr txBox="1"/>
          <p:nvPr/>
        </p:nvSpPr>
        <p:spPr>
          <a:xfrm>
            <a:off x="376404" y="1045401"/>
            <a:ext cx="637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特点：可充电，可供多次使用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D66523-4511-385F-7283-9B4AA9D2501A}"/>
              </a:ext>
            </a:extLst>
          </p:cNvPr>
          <p:cNvSpPr txBox="1"/>
          <p:nvPr/>
        </p:nvSpPr>
        <p:spPr>
          <a:xfrm>
            <a:off x="376403" y="1946740"/>
            <a:ext cx="6370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原理：具有可逆的化学反应，</a:t>
            </a:r>
            <a:endParaRPr lang="en-US" altLang="zh-CN" sz="2800" dirty="0"/>
          </a:p>
          <a:p>
            <a:pPr algn="l"/>
            <a:r>
              <a:rPr lang="en-US" altLang="zh-CN" sz="2800" dirty="0"/>
              <a:t>          </a:t>
            </a:r>
            <a:r>
              <a:rPr lang="zh-CN" altLang="en-US" sz="2800" dirty="0"/>
              <a:t>通过充电恢复储存的电能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CD30D-157D-209A-C19C-80467A277A36}"/>
              </a:ext>
            </a:extLst>
          </p:cNvPr>
          <p:cNvSpPr txBox="1"/>
          <p:nvPr/>
        </p:nvSpPr>
        <p:spPr>
          <a:xfrm>
            <a:off x="376402" y="3278966"/>
            <a:ext cx="7018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类型：镍镉电池、镍氢电池、锂离子电池等</a:t>
            </a:r>
            <a:endParaRPr lang="en-US" altLang="zh-CN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842AAE-143D-4D37-82D1-29E9F4301E83}"/>
              </a:ext>
            </a:extLst>
          </p:cNvPr>
          <p:cNvSpPr txBox="1"/>
          <p:nvPr/>
        </p:nvSpPr>
        <p:spPr>
          <a:xfrm>
            <a:off x="376402" y="4180305"/>
            <a:ext cx="691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用途：手机、电脑、电动车、智能手表等</a:t>
            </a:r>
            <a:endParaRPr lang="en-US" altLang="zh-CN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86FA54-1B57-188D-3AB4-BADD693B9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701" y="150919"/>
            <a:ext cx="3213133" cy="321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15021C-7043-BD71-D0E1-F702F384BF49}"/>
              </a:ext>
            </a:extLst>
          </p:cNvPr>
          <p:cNvSpPr txBox="1"/>
          <p:nvPr/>
        </p:nvSpPr>
        <p:spPr>
          <a:xfrm>
            <a:off x="376401" y="5081644"/>
            <a:ext cx="1008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优点：具有可多次使用的经济性，对环境友好，方便等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87423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9F55DD1-A9A9-567B-19D4-DD326E3B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36" y="311629"/>
            <a:ext cx="10800000" cy="720000"/>
          </a:xfrm>
        </p:spPr>
        <p:txBody>
          <a:bodyPr/>
          <a:lstStyle/>
          <a:p>
            <a:r>
              <a:rPr lang="zh-CN" altLang="en-US" dirty="0"/>
              <a:t>充电电池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F1EC52-34A3-D60D-E958-23E4F09E8EDA}"/>
              </a:ext>
            </a:extLst>
          </p:cNvPr>
          <p:cNvSpPr txBox="1"/>
          <p:nvPr/>
        </p:nvSpPr>
        <p:spPr>
          <a:xfrm>
            <a:off x="376404" y="1045401"/>
            <a:ext cx="7267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缺点：充电时间长，多次使用后容量下降</a:t>
            </a:r>
            <a:endParaRPr lang="en-US" altLang="zh-CN" sz="2800" dirty="0"/>
          </a:p>
          <a:p>
            <a:pPr algn="l"/>
            <a:r>
              <a:rPr lang="en-US" altLang="zh-CN" sz="2800" dirty="0"/>
              <a:t>          </a:t>
            </a:r>
            <a:r>
              <a:rPr lang="zh-CN" altLang="en-US" sz="2800" dirty="0"/>
              <a:t>不当充电和充电过度带来的安全隐患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510FB9-BA89-4FE6-ABF5-C9FFA80AADFF}"/>
              </a:ext>
            </a:extLst>
          </p:cNvPr>
          <p:cNvSpPr txBox="1"/>
          <p:nvPr/>
        </p:nvSpPr>
        <p:spPr>
          <a:xfrm>
            <a:off x="376403" y="2281561"/>
            <a:ext cx="9007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前景：</a:t>
            </a:r>
            <a:r>
              <a:rPr lang="en-US" altLang="zh-CN" sz="2800" dirty="0"/>
              <a:t>1.</a:t>
            </a:r>
            <a:r>
              <a:rPr lang="zh-CN" altLang="en-US" sz="2800" dirty="0"/>
              <a:t>政策利好新能源汽车，带动锂电池行业发展</a:t>
            </a:r>
            <a:endParaRPr lang="en-US" altLang="zh-CN" sz="2800" dirty="0"/>
          </a:p>
          <a:p>
            <a:pPr algn="l"/>
            <a:r>
              <a:rPr lang="en-US" altLang="zh-CN" sz="2800" dirty="0"/>
              <a:t>          2.</a:t>
            </a:r>
            <a:r>
              <a:rPr lang="zh-CN" altLang="en-US" sz="2800" dirty="0"/>
              <a:t>环保，碳中和的要求加速行业发展</a:t>
            </a:r>
            <a:endParaRPr lang="en-US" altLang="zh-CN" sz="2800" dirty="0"/>
          </a:p>
          <a:p>
            <a:pPr algn="l"/>
            <a:r>
              <a:rPr lang="en-US" altLang="zh-CN" sz="2800" dirty="0"/>
              <a:t>          3.</a:t>
            </a:r>
            <a:r>
              <a:rPr lang="zh-CN" altLang="en-US" sz="2800" dirty="0"/>
              <a:t> 电子产品的广泛使用促使充电电池发展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136FDD-16AD-C0B8-C5A4-985772A7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23" y="150919"/>
            <a:ext cx="1944211" cy="194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540A4B-994C-3BBB-0BB4-FB60C3D86F8D}"/>
              </a:ext>
            </a:extLst>
          </p:cNvPr>
          <p:cNvSpPr txBox="1"/>
          <p:nvPr/>
        </p:nvSpPr>
        <p:spPr>
          <a:xfrm>
            <a:off x="376403" y="4083806"/>
            <a:ext cx="93437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个人看法：随着科技的不断发展，日常生活中越来越依赖各种电子设备，而充电电池正好可以满足这些电子设备的电源需求。各种所说的新型电池也基本都属于充电电池。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499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A18F3-3D03-FECF-464E-2710F88D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燃料电池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BC672F-EA9D-8412-5D37-C0B16C9F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811" y="213063"/>
            <a:ext cx="4407756" cy="27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8049EA-4E85-73A6-1CD3-D022986A2235}"/>
              </a:ext>
            </a:extLst>
          </p:cNvPr>
          <p:cNvSpPr txBox="1"/>
          <p:nvPr/>
        </p:nvSpPr>
        <p:spPr>
          <a:xfrm>
            <a:off x="376404" y="1045401"/>
            <a:ext cx="637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特点：燃料对应能量，效率高</a:t>
            </a:r>
            <a:endParaRPr lang="en-US" altLang="zh-CN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B6AA64-B2A6-3CEF-4DCF-1F7A1FE99C53}"/>
              </a:ext>
            </a:extLst>
          </p:cNvPr>
          <p:cNvSpPr txBox="1"/>
          <p:nvPr/>
        </p:nvSpPr>
        <p:spPr>
          <a:xfrm>
            <a:off x="376403" y="1946740"/>
            <a:ext cx="637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原理：化学反应，</a:t>
            </a:r>
            <a:r>
              <a:rPr lang="en-US" altLang="zh-CN" sz="2800" b="0" i="0" dirty="0">
                <a:solidFill>
                  <a:schemeClr val="tx2"/>
                </a:solidFill>
                <a:effectLst/>
              </a:rPr>
              <a:t>H2+1/2O2==H2O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851A6F-80B9-9900-F334-08F13BAF0DD7}"/>
              </a:ext>
            </a:extLst>
          </p:cNvPr>
          <p:cNvSpPr txBox="1"/>
          <p:nvPr/>
        </p:nvSpPr>
        <p:spPr>
          <a:xfrm>
            <a:off x="376403" y="3101073"/>
            <a:ext cx="8945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优点：发电效率高，理论可高达</a:t>
            </a:r>
            <a:r>
              <a:rPr lang="en-US" altLang="zh-CN" sz="2800" dirty="0"/>
              <a:t>90%-95%</a:t>
            </a:r>
          </a:p>
          <a:p>
            <a:pPr algn="l"/>
            <a:r>
              <a:rPr lang="en-US" altLang="zh-CN" sz="2800" dirty="0"/>
              <a:t>          </a:t>
            </a:r>
            <a:r>
              <a:rPr lang="zh-CN" altLang="en-US" sz="2800" dirty="0"/>
              <a:t>环境污染小，氢能不危害环境</a:t>
            </a:r>
            <a:endParaRPr lang="en-US" altLang="zh-CN" sz="2800" dirty="0"/>
          </a:p>
          <a:p>
            <a:pPr algn="l"/>
            <a:r>
              <a:rPr lang="en-US" altLang="zh-CN" sz="2800" dirty="0"/>
              <a:t>          </a:t>
            </a:r>
            <a:r>
              <a:rPr lang="zh-CN" altLang="en-US" sz="2800" dirty="0"/>
              <a:t>可靠性高、燃料范围广、易于建设等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C17CEA-1C4B-C096-FAEE-258C72BF81AA}"/>
              </a:ext>
            </a:extLst>
          </p:cNvPr>
          <p:cNvSpPr txBox="1"/>
          <p:nvPr/>
        </p:nvSpPr>
        <p:spPr>
          <a:xfrm>
            <a:off x="312941" y="4633525"/>
            <a:ext cx="9343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个人看法：燃料电池属于氢能的运用之一，但是目前还有待开发，特别是寻找合适且便宜的氢能来源，未来可期。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582929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UNIT_ID" val="_0*i*1"/>
  <p:tag name="KSO_WM_BEAUTIFY_FLAG" val="#wm#"/>
  <p:tag name="KSO_WM_TAG_VERSION" val="3.0"/>
  <p:tag name="KSO_WM_CHIP_GROUPID" val="625cd07c96a3ef861819ea24"/>
  <p:tag name="KSO_WM_CHIP_XID" val="625cd09f96a3ef861819f1f8"/>
  <p:tag name="KSO_WM_UNIT_DEC_AREA_ID" val="283e8a3144324d429111285a889d2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5d1d2a91c643fcaa9dc5064bc027b1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3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3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678_3*l_h_f*1_4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557.569*365.829"/>
  <p:tag name="KSO_WM_SLIDE_POSITION" val="339.587*102.95"/>
  <p:tag name="KSO_WM_TEMPLATE_INDEX" val="20233230"/>
  <p:tag name="KSO_WM_TEMPLATE_SUBCATEGORY" val="0"/>
  <p:tag name="KSO_WM_SLIDE_INDEX" val="1"/>
  <p:tag name="KSO_WM_TAG_VERSION" val="3.0"/>
  <p:tag name="KSO_WM_SLIDE_ID" val="custom20233230_1"/>
  <p:tag name="KSO_WM_SLIDE_ITEM_CNT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30"/>
  <p:tag name="KSO_WM_UNIT_ID" val="custom20233230_1*a*1"/>
  <p:tag name="KSO_WM_UNIT_PRESET_TEXT" val="单击此处&#10;添加标题内容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3*l_h_d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277*515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3*l_h_d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276*515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3*l_h_d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276*515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3*l_h_d*1_4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276*515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29_3*l_h_f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29_3*l_h_a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29_3*l_h_f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29_3*l_h_a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229_3*l_h_f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229_3*l_h_a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229_3*l_h_f*1_4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229_3*l_h_a*1_4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30"/>
  <p:tag name="KSO_WM_UNIT_ID" val="custom20233230_1*a*1"/>
  <p:tag name="KSO_WM_UNIT_PRESET_TEXT" val="单击此处&#10;添加标题内容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3*l_h_d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277*515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29_3*l_h_a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3*l_h_d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276*515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29_3*l_h_a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3*l_h_d*1_4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276*515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29_3*l_h_a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2484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1"/>
  <p:tag name="KSO_WM_UNIT_PRESET_TEXT" val="单击此处添加标题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3329"/>
  <p:tag name="KSO_WM_SLIDE_LAYOUT" val="a_l"/>
  <p:tag name="KSO_WM_SLIDE_LAYOUT_CNT" val="1_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PRESET_TEXT" val="单击此处添加标题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2*l_h_a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2*l_h_f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2*l_h_d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2*l_h_i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LINE_FORE_SCHEMECOLOR_INDEX" val="5"/>
  <p:tag name="KSO_WM_UNIT_TEXT_FILL_FORE_SCHEMECOLOR_INDEX" val="1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2*l_h_d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2*l_h_i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LINE_FORE_SCHEMECOLOR_INDEX" val="5"/>
  <p:tag name="KSO_WM_UNIT_TEXT_FILL_FORE_SCHEMECOLOR_INDEX" val="1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2*l_h_a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2*l_h_f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29_2*l_h_d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329_2*l_h_i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LINE_FORE_SCHEMECOLOR_INDEX" val="5"/>
  <p:tag name="KSO_WM_UNIT_TEXT_FILL_FORE_SCHEMECOLOR_INDEX" val="1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3_1"/>
  <p:tag name="KSO_WM_UNIT_ID" val="diagram20233329_2*l_h_a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3_1"/>
  <p:tag name="KSO_WM_UNIT_ID" val="diagram20233329_2*l_h_f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611*333.516"/>
  <p:tag name="KSO_WM_SLIDE_POSITION" val="491.108*160.132"/>
  <p:tag name="KSO_WM_SLIDE_SUBTYPE" val="picTxt"/>
  <p:tag name="KSO_WM_DIAGRAM_GROUP_CODE" val="l1-1"/>
  <p:tag name="KSO_WM_SLIDE_DIAGTYPE" val="l"/>
  <p:tag name="KSO_WM_SLIDE_LAYOUT_NAME" val="仅标题"/>
  <p:tag name="KSO_WM_TEMPLATE_INDEX" val="20232404"/>
  <p:tag name="KSO_WM_TEMPLATE_SUBCATEGORY" val="0"/>
  <p:tag name="KSO_WM_SLIDE_INDEX" val="1"/>
  <p:tag name="KSO_WM_TAG_VERSION" val="3.0"/>
  <p:tag name="KSO_WM_SLIDE_ID" val="custom20232404_1"/>
  <p:tag name="KSO_WM_SLIDE_ITEM_CNT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04_1*i*1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04_1*i*2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04_1*d*1"/>
  <p:tag name="KSO_WM_TEMPLATE_CATEGORY" val="custom"/>
  <p:tag name="KSO_WM_TEMPLATE_INDEX" val="20232404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2404"/>
  <p:tag name="KSO_WM_UNIT_ID" val="custom20232404_1*a*1"/>
  <p:tag name="KSO_WM_UNIT_PRESET_TEXT" val="单击此处添加标题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267_2*l_h_a*1_1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7_2*l_h_f*1_1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267_2*l_h_a*1_2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7_2*l_h_f*1_2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267_2*l_h_a*1_3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67_2*l_h_f*1_3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1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3331"/>
  <p:tag name="KSO_WM_SLIDE_TYPE" val="text"/>
  <p:tag name="KSO_WM_SLIDE_SUBTYPE" val="diag"/>
  <p:tag name="KSO_WM_SLIDE_SIZE" val="823.882*326.351"/>
  <p:tag name="KSO_WM_SLIDE_POSITION" val="66.6691*144.89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31_2*a*1"/>
  <p:tag name="KSO_WM_TEMPLATE_CATEGORY" val="diagram"/>
  <p:tag name="KSO_WM_TEMPLATE_INDEX" val="20233331"/>
  <p:tag name="KSO_WM_UNIT_LAYERLEVEL" val="1"/>
  <p:tag name="KSO_WM_TAG_VERSION" val="3.0"/>
  <p:tag name="KSO_WM_BEAUTIFY_FLAG" val="#wm#"/>
  <p:tag name="KSO_WM_UNIT_PRESET_TEXT" val="单击此处添加标题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93212890625,&quot;width&quot;:829.1333618164062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1_1*l_h_i*1_1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93212890625,&quot;width&quot;:829.1333618164062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31_1*l_h_a*1_1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6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93212890625,&quot;width&quot;:829.1333618164062}"/>
  <p:tag name="KSO_WM_UNIT_SUBTYPE" val="a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31_1*l_h_f*1_1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您的文本具体内容，简明扼要地阐述您的内容。"/>
  <p:tag name="KSO_WM_UNIT_TEXT_FILL_FORE_SCHEMECOLOR_INDEX" val="1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58*6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1_1*l_h_d*1_1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2.93212890625,&quot;width&quot;:829.13336181640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93212890625,&quot;width&quot;:829.1333618164062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1_1*l_h_i*1_2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58*6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1_1*l_h_d*1_2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2.93212890625,&quot;width&quot;:829.13336181640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93212890625,&quot;width&quot;:829.1333618164062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31_1*l_h_a*1_2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6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93212890625,&quot;width&quot;:829.1333618164062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31_1*l_h_f*1_2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02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您的文本具体内容，简明扼要地阐述您的内容。"/>
  <p:tag name="KSO_WM_UNIT_TEXT_FILL_FORE_SCHEMECOLOR_INDEX" val="1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93212890625,&quot;width&quot;:829.1333618164062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331_1*l_h_i*1_3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58*6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31_1*l_h_d*1_3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2.93212890625,&quot;width&quot;:829.13336181640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93212890625,&quot;width&quot;:829.1333618164062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31_1*l_h_a*1_3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6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93212890625,&quot;width&quot;:829.1333618164062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31_1*l_h_f*1_3_1"/>
  <p:tag name="KSO_WM_TEMPLATE_CATEGORY" val="diagram"/>
  <p:tag name="KSO_WM_TEMPLATE_INDEX" val="202333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02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您的文本具体内容，简明扼要地阐述您的内容。"/>
  <p:tag name="KSO_WM_UNIT_TEXT_FILL_FORE_SCHEMECOLOR_INDEX" val="1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93212890625,&quot;width&quot;:829.1333618164062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3331_1*l_i*1_1"/>
  <p:tag name="KSO_WM_TEMPLATE_CATEGORY" val="diagram"/>
  <p:tag name="KSO_WM_TEMPLATE_INDEX" val="20233331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190"/>
  <p:tag name="KSO_WM_SLIDE_ID" val="custom20233190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86.831*255.007"/>
  <p:tag name="KSO_WM_SLIDE_POSITION" val="96.0552*181.39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190_1*a*1"/>
  <p:tag name="KSO_WM_TEMPLATE_CATEGORY" val="custom"/>
  <p:tag name="KSO_WM_TEMPLATE_INDEX" val="2023319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85_2*l_h_f*1_1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DIAGRAM_VERSION" val="3"/>
  <p:tag name="KSO_WM_DIAGRAM_COLOR_TRICK" val="1"/>
  <p:tag name="KSO_WM_DIAGRAM_COLOR_TEXT_CAN_REMOVE" val="n"/>
  <p:tag name="KSO_WM_UNIT_PRESET_TEXT" val="单击添加文本具体内容，简明扼要地阐述您内容的观点。根据需要可酌情增减文字，以便观者准确地理解您正文内容传达的思想。"/>
  <p:tag name="KSO_WM_UNIT_TEXT_FILL_FORE_SCHEMECOLOR_INDEX" val="1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85_2*l_h_a*1_1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DIAGRAM_VERSION" val="3"/>
  <p:tag name="KSO_WM_DIAGRAM_COLOR_TRICK" val="1"/>
  <p:tag name="KSO_WM_DIAGRAM_COLOR_TEXT_CAN_REMOVE" val="n"/>
  <p:tag name="KSO_WM_UNIT_PRESET_TEXT" val="此处添加项标题内容"/>
  <p:tag name="KSO_WM_UNIT_TEXT_FILL_FORE_SCHEMECOLOR_INDEX" val="1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  <p:tag name="KSO_WM_CHIP_GROUPID" val="625cd07c96a3ef861819ea24"/>
  <p:tag name="KSO_WM_CHIP_XID" val="625cd09f96a3ef861819ef11"/>
  <p:tag name="KSO_WM_UNIT_DEC_AREA_ID" val="a99054ed58334a9eb06e3a4e490da6a0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702ff1dfc64b939bb68bb3a52db00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85_2*l_h_f*1_3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DIAGRAM_VERSION" val="3"/>
  <p:tag name="KSO_WM_DIAGRAM_COLOR_TRICK" val="1"/>
  <p:tag name="KSO_WM_DIAGRAM_COLOR_TEXT_CAN_REMOVE" val="n"/>
  <p:tag name="KSO_WM_UNIT_PRESET_TEXT" val="单击添加文本具体内容，简明扼要地阐述您内容的观点。根据需要可酌情增减文字，以便观者准确地理解您正文内容传达的思想。"/>
  <p:tag name="KSO_WM_UNIT_TEXT_FILL_FORE_SCHEMECOLOR_INDEX" val="1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85_2*l_h_a*1_3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DIAGRAM_VERSION" val="3"/>
  <p:tag name="KSO_WM_DIAGRAM_COLOR_TRICK" val="1"/>
  <p:tag name="KSO_WM_DIAGRAM_COLOR_TEXT_CAN_REMOVE" val="n"/>
  <p:tag name="KSO_WM_UNIT_PRESET_TEXT" val="此处添加项标题内容"/>
  <p:tag name="KSO_WM_UNIT_TEXT_FILL_FORE_SCHEMECOLOR_INDEX" val="1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85_2*l_h_f*1_2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DIAGRAM_VERSION" val="3"/>
  <p:tag name="KSO_WM_DIAGRAM_COLOR_TRICK" val="1"/>
  <p:tag name="KSO_WM_DIAGRAM_COLOR_TEXT_CAN_REMOVE" val="n"/>
  <p:tag name="KSO_WM_UNIT_PRESET_TEXT" val="单击添加文本具体内容，简明扼要地阐述您内容的观点。根据需要可酌情增减文字，以便观者准确地理解您正文内容传达的思想。"/>
  <p:tag name="KSO_WM_UNIT_TEXT_FILL_FORE_SCHEMECOLOR_INDEX" val="1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85_2*l_h_a*1_2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DIAGRAM_VERSION" val="3"/>
  <p:tag name="KSO_WM_DIAGRAM_COLOR_TRICK" val="1"/>
  <p:tag name="KSO_WM_DIAGRAM_COLOR_TEXT_CAN_REMOVE" val="n"/>
  <p:tag name="KSO_WM_UNIT_PRESET_TEXT" val="此处添加项标题内容"/>
  <p:tag name="KSO_WM_UNIT_TEXT_FILL_FORE_SCHEMECOLOR_INDEX" val="1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60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609"/>
  <p:tag name="KSO_WM_SLIDE_TYPE" val="endPage"/>
  <p:tag name="KSO_WM_SLIDE_SUBTYPE" val="pureTxt"/>
  <p:tag name="KSO_WM_SLIDE_LAYOUT" val="a"/>
  <p:tag name="KSO_WM_SLIDE_LAYOUT_CNT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9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1"/>
  <p:tag name="KSO_WM_TEMPLATE_CATEGORY" val="custom"/>
  <p:tag name="KSO_WM_TEMPLATE_INDEX" val="2023160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  <p:tag name="KSO_WM_CHIP_GROUPID" val="625cd07c96a3ef861819ea24"/>
  <p:tag name="KSO_WM_CHIP_XID" val="625cd09f96a3ef861819ef0d"/>
  <p:tag name="KSO_WM_UNIT_DEC_AREA_ID" val="f423bf7cd351475fbad652d434845c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a89ed2e2fef4fc8a596f13a44aa778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  <p:tag name="KSO_WM_CHIP_GROUPID" val="625cd07c96a3ef861819ea24"/>
  <p:tag name="KSO_WM_CHIP_XID" val="625cd09f96a3ef861819ef0b"/>
  <p:tag name="KSO_WM_UNIT_DEC_AREA_ID" val="8fc2936ced724e1a9908578d181a231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412a647b6b4cfcac807d0c35945a1b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7232a9ce6a4c417da7c86d7bc30540b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  <p:tag name="KSO_WM_CHIP_GROUPID" val="625cceb5fa96911f219256ed"/>
  <p:tag name="KSO_WM_CHIP_XID" val="625d0d8bfa96911f219258c4"/>
  <p:tag name="KSO_WM_UNIT_LINE_FORE_SCHEMECOLOR_INDEX_BRIGHTNESS" val="0"/>
  <p:tag name="KSO_WM_UNIT_LINE_FORE_SCHEMECOLOR_INDEX" val="5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45e6bccbabc4ddc937be8a77998cea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  <p:tag name="KSO_WM_CHIP_GROUPID" val="625cceb5fa96911f219256ed"/>
  <p:tag name="KSO_WM_CHIP_XID" val="625d0d8bfa96911f219258c4"/>
  <p:tag name="KSO_WM_UNIT_LINE_FORE_SCHEMECOLOR_INDEX_BRIGHTNESS" val="-0.25"/>
  <p:tag name="KSO_WM_UNIT_LINE_FORE_SCHEMECOLOR_INDEX" val="5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UNIT_ID" val="_4*i*1"/>
  <p:tag name="KSO_WM_BEAUTIFY_FLAG" val="#wm#"/>
  <p:tag name="KSO_WM_TAG_VERSION" val="3.0"/>
  <p:tag name="KSO_WM_CHIP_GROUPID" val="625cd07c96a3ef861819ea24"/>
  <p:tag name="KSO_WM_CHIP_XID" val="625cd09f96a3ef861819f16c"/>
  <p:tag name="KSO_WM_UNIT_DEC_AREA_ID" val="bb64b4435d7848c8bd414e8524a9a94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37c3d552a964e7396f97cb19003d73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  <p:tag name="KSO_WM_CHIP_GROUPID" val="625cd07c96a3ef861819ea24"/>
  <p:tag name="KSO_WM_CHIP_XID" val="625cd09f96a3ef861819f140"/>
  <p:tag name="KSO_WM_UNIT_DEC_AREA_ID" val="79ea1afe27ec4356a5cddb27213fea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d1084ce3b84b26ada5ffb6b518bcd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60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UNIT_ID" val="_11*i*1"/>
  <p:tag name="KSO_WM_BEAUTIFY_FLAG" val="#wm#"/>
  <p:tag name="KSO_WM_TAG_VERSION" val="3.0"/>
  <p:tag name="KSO_WM_CHIP_GROUPID" val="625cd07c96a3ef861819ea24"/>
  <p:tag name="KSO_WM_CHIP_XID" val="625cd09f96a3ef861819f02a"/>
  <p:tag name="KSO_WM_UNIT_DEC_AREA_ID" val="487e6e27f95c4831a03abef65315fef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cceac7a537403c9ff6738af18c0e0d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  <p:tag name="KSO_WM_CHIP_GROUPID" val="625cd07c96a3ef861819ea24"/>
  <p:tag name="KSO_WM_CHIP_XID" val="625cd09f96a3ef861819efff"/>
  <p:tag name="KSO_WM_UNIT_DEC_AREA_ID" val="d956643773e84899aa41212fa34fd91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2a09fef1cfb4d95ae3a4c9e9ee12af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  <p:tag name="KSO_WM_CHIP_GROUPID" val="625cd07c96a3ef861819ea24"/>
  <p:tag name="KSO_WM_CHIP_XID" val="625cd09f96a3ef861819f019"/>
  <p:tag name="KSO_WM_UNIT_DEC_AREA_ID" val="71d4d78710974b5eac57e18fc173c2dc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052f48489b49c8bd358bdb2031109b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609"/>
  <p:tag name="KSO_WM_TEMPLATE_THUMBS_INDEX" val="1、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60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609"/>
  <p:tag name="KSO_WM_SLIDE_LAYOUT" val="a"/>
  <p:tag name="KSO_WM_SLIDE_LAYOUT_CNT" val="1"/>
  <p:tag name="KSO_WM_SLIDE_TYPE" val="title"/>
  <p:tag name="KSO_WM_SLIDE_SUBTYPE" val="pureTxt"/>
  <p:tag name="KSO_WM_TEMPLATE_THUMBS_INDEX" val="1、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609_1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PRESET_TEXT" val="单击此处&#10;添加文档标题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609_1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PRESET_TEXT" val="单击此处&#10;添加文档标题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35_2*a*1"/>
  <p:tag name="KSO_WM_TEMPLATE_CATEGORY" val="diagram"/>
  <p:tag name="KSO_WM_TEMPLATE_INDEX" val="20233335"/>
  <p:tag name="KSO_WM_UNIT_LAYERLEVEL" val="1"/>
  <p:tag name="KSO_WM_TAG_VERSION" val="3.0"/>
  <p:tag name="KSO_WM_BEAUTIFY_FLAG" val="#wm#"/>
  <p:tag name="KSO_WM_DIAGRAM_GROUP_CODE" val="l1-1"/>
  <p:tag name="KSO_WM_UNIT_VALUE" val="30"/>
  <p:tag name="KSO_WM_UNIT_PRESET_TEXT" val="单击此处添加标题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UNIT_ID" val="_1*i*1"/>
  <p:tag name="KSO_WM_BEAUTIFY_FLAG" val="#wm#"/>
  <p:tag name="KSO_WM_TAG_VERSION" val="3.0"/>
  <p:tag name="KSO_WM_CHIP_GROUPID" val="625cd07c96a3ef861819ea24"/>
  <p:tag name="KSO_WM_CHIP_XID" val="625cd09f96a3ef861819f2f9"/>
  <p:tag name="KSO_WM_UNIT_DEC_AREA_ID" val="a8862b50e9b2462fa7af3cdd975259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b82832bf4c46dc9637ec61d66c2c7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5_1*l_h_i*1_1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5_1*l_h_f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5_1*l_h_f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652*7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5_1*l_h_d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1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UNIT_PRESET_TEXT" val="单击此处添加&#10;智能图形项标题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5_1*l_h_i*1_2_2"/>
  <p:tag name="KSO_WM_TEMPLATE_CATEGORY" val="diagram"/>
  <p:tag name="KSO_WM_TEMPLATE_INDEX" val="2023333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652*7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5_1*l_h_d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5_1*l_h_a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UNIT_PRESET_TEXT" val="单击此处添加&#10;智能图形项标题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UNIT_ID" val="_1*i*2"/>
  <p:tag name="KSO_WM_BEAUTIFY_FLAG" val="#wm#"/>
  <p:tag name="KSO_WM_TAG_VERSION" val="3.0"/>
  <p:tag name="KSO_WM_CHIP_GROUPID" val="625cd07c96a3ef861819ea24"/>
  <p:tag name="KSO_WM_CHIP_XID" val="625cd09f96a3ef861819f2b9"/>
  <p:tag name="KSO_WM_UNIT_DEC_AREA_ID" val="894575ef6f7c4107b93e3fbf4a77463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d4239324df483ca922275d664759ba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4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4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3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6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自定义 159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1146</Words>
  <Application>Microsoft Office PowerPoint</Application>
  <PresentationFormat>宽屏</PresentationFormat>
  <Paragraphs>126</Paragraphs>
  <Slides>21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微软雅黑</vt:lpstr>
      <vt:lpstr>Arial</vt:lpstr>
      <vt:lpstr>Calibri</vt:lpstr>
      <vt:lpstr>Wingdings</vt:lpstr>
      <vt:lpstr>Office 主题</vt:lpstr>
      <vt:lpstr>Office 主题​​</vt:lpstr>
      <vt:lpstr>电池与社会效益</vt:lpstr>
      <vt:lpstr>电池基础知识</vt:lpstr>
      <vt:lpstr>电池定义与分类</vt:lpstr>
      <vt:lpstr>电池的性能参数</vt:lpstr>
      <vt:lpstr>电池的分类及应用</vt:lpstr>
      <vt:lpstr>干电池</vt:lpstr>
      <vt:lpstr>充电电池</vt:lpstr>
      <vt:lpstr>充电电池</vt:lpstr>
      <vt:lpstr>燃料电池</vt:lpstr>
      <vt:lpstr>光伏电池</vt:lpstr>
      <vt:lpstr>电池回收与再利用</vt:lpstr>
      <vt:lpstr>电池回收的现状与挑战</vt:lpstr>
      <vt:lpstr>对于电池回收，我们能做的</vt:lpstr>
      <vt:lpstr>PowerPoint 演示文稿</vt:lpstr>
      <vt:lpstr>社会效益的提升</vt:lpstr>
      <vt:lpstr>电池技术创新对社会效益的影响</vt:lpstr>
      <vt:lpstr>电池回收再利用对社会效益的贡献</vt:lpstr>
      <vt:lpstr>结论与展望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电池与社会效益</dc:title>
  <dc:creator/>
  <cp:lastModifiedBy>CY FH</cp:lastModifiedBy>
  <cp:revision>2</cp:revision>
  <dcterms:created xsi:type="dcterms:W3CDTF">2024-04-06T02:23:24Z</dcterms:created>
  <dcterms:modified xsi:type="dcterms:W3CDTF">2024-04-08T15:55:32Z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B75C98F4C40948689CB49D1002CA5FAC</vt:lpwstr>
  </property>
</Properties>
</file>